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84" r:id="rId2"/>
    <p:sldId id="258" r:id="rId3"/>
    <p:sldId id="259" r:id="rId4"/>
    <p:sldId id="264" r:id="rId5"/>
    <p:sldId id="298" r:id="rId6"/>
    <p:sldId id="296" r:id="rId7"/>
    <p:sldId id="260" r:id="rId8"/>
    <p:sldId id="261" r:id="rId9"/>
    <p:sldId id="299" r:id="rId10"/>
    <p:sldId id="268" r:id="rId11"/>
    <p:sldId id="300" r:id="rId12"/>
    <p:sldId id="265" r:id="rId13"/>
    <p:sldId id="269" r:id="rId14"/>
    <p:sldId id="317" r:id="rId15"/>
    <p:sldId id="301" r:id="rId16"/>
    <p:sldId id="297" r:id="rId17"/>
    <p:sldId id="262" r:id="rId18"/>
    <p:sldId id="266" r:id="rId19"/>
    <p:sldId id="302" r:id="rId20"/>
    <p:sldId id="270" r:id="rId21"/>
    <p:sldId id="312" r:id="rId22"/>
    <p:sldId id="313" r:id="rId23"/>
    <p:sldId id="314" r:id="rId24"/>
    <p:sldId id="306" r:id="rId25"/>
    <p:sldId id="283" r:id="rId26"/>
    <p:sldId id="316" r:id="rId27"/>
    <p:sldId id="279" r:id="rId28"/>
    <p:sldId id="287" r:id="rId29"/>
    <p:sldId id="290" r:id="rId30"/>
    <p:sldId id="291" r:id="rId31"/>
    <p:sldId id="286" r:id="rId32"/>
    <p:sldId id="311" r:id="rId33"/>
    <p:sldId id="303" r:id="rId34"/>
    <p:sldId id="271" r:id="rId35"/>
    <p:sldId id="304" r:id="rId36"/>
    <p:sldId id="267" r:id="rId37"/>
    <p:sldId id="305" r:id="rId38"/>
    <p:sldId id="282" r:id="rId39"/>
    <p:sldId id="307" r:id="rId40"/>
    <p:sldId id="308" r:id="rId41"/>
    <p:sldId id="310" r:id="rId42"/>
    <p:sldId id="309" r:id="rId43"/>
    <p:sldId id="315" r:id="rId44"/>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FF"/>
    <a:srgbClr val="FF9999"/>
    <a:srgbClr val="660066"/>
    <a:srgbClr val="CCECFF"/>
    <a:srgbClr val="FFCC99"/>
    <a:srgbClr val="FFFFCC"/>
    <a:srgbClr val="FF66CC"/>
    <a:srgbClr val="66FF99"/>
    <a:srgbClr val="66FFFF"/>
    <a:srgbClr val="99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Estilo claro 2 - Acento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Estilo claro 2 - Acento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C4B1156A-380E-4F78-BDF5-A606A8083BF9}" styleName="Estilo medio 4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1" d="100"/>
          <a:sy n="71" d="100"/>
        </p:scale>
        <p:origin x="61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43DC80C-E291-4639-992B-90DF6FAA728C}" type="doc">
      <dgm:prSet loTypeId="urn:microsoft.com/office/officeart/2005/8/layout/radial1" loCatId="cycle" qsTypeId="urn:microsoft.com/office/officeart/2005/8/quickstyle/simple1" qsCatId="simple" csTypeId="urn:microsoft.com/office/officeart/2005/8/colors/colorful5" csCatId="colorful" phldr="1"/>
      <dgm:spPr/>
      <dgm:t>
        <a:bodyPr/>
        <a:lstStyle/>
        <a:p>
          <a:endParaRPr lang="es-CO"/>
        </a:p>
      </dgm:t>
    </dgm:pt>
    <dgm:pt modelId="{4BDE03D2-0540-4CD5-929D-ECB8172BB8D7}">
      <dgm:prSet phldrT="[Texto]" custT="1"/>
      <dgm:spPr/>
      <dgm:t>
        <a:bodyPr/>
        <a:lstStyle/>
        <a:p>
          <a:r>
            <a:rPr lang="es-CO" sz="1600" b="1" dirty="0" smtClean="0"/>
            <a:t>482 PRODUCTOS DE INVESTIGACIÓN GENERADOS</a:t>
          </a:r>
          <a:endParaRPr lang="es-CO" sz="1600" b="1" dirty="0"/>
        </a:p>
      </dgm:t>
    </dgm:pt>
    <dgm:pt modelId="{0C7447E9-3C50-4B74-88D5-9FAAB658D9F4}" type="parTrans" cxnId="{F772A9BE-94DE-4123-9684-44731A897FD0}">
      <dgm:prSet/>
      <dgm:spPr/>
      <dgm:t>
        <a:bodyPr/>
        <a:lstStyle/>
        <a:p>
          <a:endParaRPr lang="es-CO"/>
        </a:p>
      </dgm:t>
    </dgm:pt>
    <dgm:pt modelId="{C5618006-71AE-485D-BF18-6FA5F75D865F}" type="sibTrans" cxnId="{F772A9BE-94DE-4123-9684-44731A897FD0}">
      <dgm:prSet/>
      <dgm:spPr/>
      <dgm:t>
        <a:bodyPr/>
        <a:lstStyle/>
        <a:p>
          <a:endParaRPr lang="es-CO"/>
        </a:p>
      </dgm:t>
    </dgm:pt>
    <dgm:pt modelId="{69C891D6-C38C-4D87-8996-21F5A9843B2B}">
      <dgm:prSet phldrT="[Texto]"/>
      <dgm:spPr/>
      <dgm:t>
        <a:bodyPr/>
        <a:lstStyle/>
        <a:p>
          <a:r>
            <a:rPr lang="es-ES" dirty="0" smtClean="0"/>
            <a:t>GENERACIÓN DE NUEVO CONOCIMIENTO – </a:t>
          </a:r>
          <a:r>
            <a:rPr lang="es-ES" dirty="0" err="1" smtClean="0"/>
            <a:t>GNC</a:t>
          </a:r>
          <a:endParaRPr lang="es-ES" dirty="0" smtClean="0"/>
        </a:p>
        <a:p>
          <a:r>
            <a:rPr lang="es-ES" b="1" u="sng" dirty="0" smtClean="0"/>
            <a:t>20 productos</a:t>
          </a:r>
          <a:endParaRPr lang="es-CO" b="1" u="sng" dirty="0"/>
        </a:p>
      </dgm:t>
    </dgm:pt>
    <dgm:pt modelId="{43E29AFE-9F5F-4314-9607-D36D041908C9}" type="parTrans" cxnId="{FB9BE653-3F2B-4D8C-81E9-6767C4371D3B}">
      <dgm:prSet/>
      <dgm:spPr/>
      <dgm:t>
        <a:bodyPr/>
        <a:lstStyle/>
        <a:p>
          <a:endParaRPr lang="es-CO"/>
        </a:p>
      </dgm:t>
    </dgm:pt>
    <dgm:pt modelId="{058D4634-6F38-4029-BC4E-DB124D3EC71B}" type="sibTrans" cxnId="{FB9BE653-3F2B-4D8C-81E9-6767C4371D3B}">
      <dgm:prSet/>
      <dgm:spPr/>
      <dgm:t>
        <a:bodyPr/>
        <a:lstStyle/>
        <a:p>
          <a:endParaRPr lang="es-CO"/>
        </a:p>
      </dgm:t>
    </dgm:pt>
    <dgm:pt modelId="{0E7C42FF-5337-44C6-8B90-C25C4FA55F5E}">
      <dgm:prSet phldrT="[Texto]"/>
      <dgm:spPr/>
      <dgm:t>
        <a:bodyPr/>
        <a:lstStyle/>
        <a:p>
          <a:r>
            <a:rPr lang="es-CO" dirty="0" smtClean="0"/>
            <a:t>DERIVADOS DE DESARROLLO TECNOLÓGICO E INNOVACIÓN – </a:t>
          </a:r>
          <a:r>
            <a:rPr lang="es-CO" dirty="0" err="1" smtClean="0"/>
            <a:t>DTeI</a:t>
          </a:r>
          <a:endParaRPr lang="es-CO" dirty="0" smtClean="0"/>
        </a:p>
        <a:p>
          <a:r>
            <a:rPr lang="es-CO" b="1" u="sng" dirty="0" smtClean="0"/>
            <a:t>250 productos</a:t>
          </a:r>
          <a:endParaRPr lang="es-CO" b="1" u="sng" dirty="0"/>
        </a:p>
      </dgm:t>
    </dgm:pt>
    <dgm:pt modelId="{1875CAF9-31B3-4C6B-9543-835A811A47C4}" type="parTrans" cxnId="{544054F1-6C0C-460A-9864-B9446794FA80}">
      <dgm:prSet/>
      <dgm:spPr/>
      <dgm:t>
        <a:bodyPr/>
        <a:lstStyle/>
        <a:p>
          <a:endParaRPr lang="es-CO"/>
        </a:p>
      </dgm:t>
    </dgm:pt>
    <dgm:pt modelId="{499B6054-0AD9-4C0E-9717-77DAE38BC769}" type="sibTrans" cxnId="{544054F1-6C0C-460A-9864-B9446794FA80}">
      <dgm:prSet/>
      <dgm:spPr/>
      <dgm:t>
        <a:bodyPr/>
        <a:lstStyle/>
        <a:p>
          <a:endParaRPr lang="es-CO"/>
        </a:p>
      </dgm:t>
    </dgm:pt>
    <dgm:pt modelId="{AA188091-729F-4B68-ADA5-66BB1B44F2A5}">
      <dgm:prSet phldrT="[Texto]"/>
      <dgm:spPr/>
      <dgm:t>
        <a:bodyPr/>
        <a:lstStyle/>
        <a:p>
          <a:r>
            <a:rPr lang="es-ES" dirty="0" smtClean="0"/>
            <a:t>APROPIACIÓN SOCIAL DEL CONOCIMIENTO – </a:t>
          </a:r>
          <a:r>
            <a:rPr lang="es-ES" dirty="0" err="1" smtClean="0"/>
            <a:t>ASC</a:t>
          </a:r>
          <a:endParaRPr lang="es-ES" dirty="0" smtClean="0"/>
        </a:p>
        <a:p>
          <a:r>
            <a:rPr lang="es-ES" b="1" u="sng" dirty="0" smtClean="0"/>
            <a:t>61 productos</a:t>
          </a:r>
          <a:endParaRPr lang="es-CO" b="1" u="sng" dirty="0"/>
        </a:p>
      </dgm:t>
    </dgm:pt>
    <dgm:pt modelId="{28355E27-7208-431A-B2ED-7B2F67F697D8}" type="parTrans" cxnId="{0C80E8DD-BC0A-4A8C-8C0B-D9275AC61691}">
      <dgm:prSet/>
      <dgm:spPr/>
      <dgm:t>
        <a:bodyPr/>
        <a:lstStyle/>
        <a:p>
          <a:endParaRPr lang="es-CO"/>
        </a:p>
      </dgm:t>
    </dgm:pt>
    <dgm:pt modelId="{94CBCDC9-8317-460E-A68F-93C896673588}" type="sibTrans" cxnId="{0C80E8DD-BC0A-4A8C-8C0B-D9275AC61691}">
      <dgm:prSet/>
      <dgm:spPr/>
      <dgm:t>
        <a:bodyPr/>
        <a:lstStyle/>
        <a:p>
          <a:endParaRPr lang="es-CO"/>
        </a:p>
      </dgm:t>
    </dgm:pt>
    <dgm:pt modelId="{142E49BB-C885-4A76-A69A-F78E77A07933}">
      <dgm:prSet phldrT="[Texto]"/>
      <dgm:spPr/>
      <dgm:t>
        <a:bodyPr/>
        <a:lstStyle/>
        <a:p>
          <a:r>
            <a:rPr lang="es-CO" dirty="0" smtClean="0"/>
            <a:t>FORMACIÓN DE RECURSO HUMANO – </a:t>
          </a:r>
          <a:r>
            <a:rPr lang="es-CO" dirty="0" err="1" smtClean="0"/>
            <a:t>FRH</a:t>
          </a:r>
          <a:endParaRPr lang="es-CO" dirty="0" smtClean="0"/>
        </a:p>
        <a:p>
          <a:r>
            <a:rPr lang="es-CO" b="1" u="sng" dirty="0" smtClean="0"/>
            <a:t>151 productos</a:t>
          </a:r>
          <a:endParaRPr lang="es-CO" b="1" u="sng" dirty="0"/>
        </a:p>
      </dgm:t>
    </dgm:pt>
    <dgm:pt modelId="{18912DC0-5E59-4E1E-8345-2755B4ECD859}" type="parTrans" cxnId="{55088588-BD55-4958-9F42-FC3EE94925C8}">
      <dgm:prSet/>
      <dgm:spPr/>
      <dgm:t>
        <a:bodyPr/>
        <a:lstStyle/>
        <a:p>
          <a:endParaRPr lang="es-CO"/>
        </a:p>
      </dgm:t>
    </dgm:pt>
    <dgm:pt modelId="{C05F53AD-5F28-425F-B91C-20519AF29A1D}" type="sibTrans" cxnId="{55088588-BD55-4958-9F42-FC3EE94925C8}">
      <dgm:prSet/>
      <dgm:spPr/>
      <dgm:t>
        <a:bodyPr/>
        <a:lstStyle/>
        <a:p>
          <a:endParaRPr lang="es-CO"/>
        </a:p>
      </dgm:t>
    </dgm:pt>
    <dgm:pt modelId="{ABF28A6D-1D2C-4954-A54C-A0818C8645DF}" type="pres">
      <dgm:prSet presAssocID="{843DC80C-E291-4639-992B-90DF6FAA728C}" presName="cycle" presStyleCnt="0">
        <dgm:presLayoutVars>
          <dgm:chMax val="1"/>
          <dgm:dir/>
          <dgm:animLvl val="ctr"/>
          <dgm:resizeHandles val="exact"/>
        </dgm:presLayoutVars>
      </dgm:prSet>
      <dgm:spPr/>
      <dgm:t>
        <a:bodyPr/>
        <a:lstStyle/>
        <a:p>
          <a:endParaRPr lang="es-CO"/>
        </a:p>
      </dgm:t>
    </dgm:pt>
    <dgm:pt modelId="{7DCB5F33-50A7-41AB-85E8-5D21AE8C0F06}" type="pres">
      <dgm:prSet presAssocID="{4BDE03D2-0540-4CD5-929D-ECB8172BB8D7}" presName="centerShape" presStyleLbl="node0" presStyleIdx="0" presStyleCnt="1" custScaleX="108843"/>
      <dgm:spPr/>
      <dgm:t>
        <a:bodyPr/>
        <a:lstStyle/>
        <a:p>
          <a:endParaRPr lang="es-CO"/>
        </a:p>
      </dgm:t>
    </dgm:pt>
    <dgm:pt modelId="{3C90AADC-5F35-4F00-A969-1A6D9D2685C8}" type="pres">
      <dgm:prSet presAssocID="{43E29AFE-9F5F-4314-9607-D36D041908C9}" presName="Name9" presStyleLbl="parChTrans1D2" presStyleIdx="0" presStyleCnt="4"/>
      <dgm:spPr/>
      <dgm:t>
        <a:bodyPr/>
        <a:lstStyle/>
        <a:p>
          <a:endParaRPr lang="es-CO"/>
        </a:p>
      </dgm:t>
    </dgm:pt>
    <dgm:pt modelId="{ABDF6D76-4642-47B0-B6C9-A83B91A8ABA3}" type="pres">
      <dgm:prSet presAssocID="{43E29AFE-9F5F-4314-9607-D36D041908C9}" presName="connTx" presStyleLbl="parChTrans1D2" presStyleIdx="0" presStyleCnt="4"/>
      <dgm:spPr/>
      <dgm:t>
        <a:bodyPr/>
        <a:lstStyle/>
        <a:p>
          <a:endParaRPr lang="es-CO"/>
        </a:p>
      </dgm:t>
    </dgm:pt>
    <dgm:pt modelId="{E1FF645A-02C0-4933-9BC6-E402F1E08DDC}" type="pres">
      <dgm:prSet presAssocID="{69C891D6-C38C-4D87-8996-21F5A9843B2B}" presName="node" presStyleLbl="node1" presStyleIdx="0" presStyleCnt="4">
        <dgm:presLayoutVars>
          <dgm:bulletEnabled val="1"/>
        </dgm:presLayoutVars>
      </dgm:prSet>
      <dgm:spPr/>
      <dgm:t>
        <a:bodyPr/>
        <a:lstStyle/>
        <a:p>
          <a:endParaRPr lang="es-CO"/>
        </a:p>
      </dgm:t>
    </dgm:pt>
    <dgm:pt modelId="{696A6944-3409-47F4-B55D-E9F5E0CA4FBE}" type="pres">
      <dgm:prSet presAssocID="{1875CAF9-31B3-4C6B-9543-835A811A47C4}" presName="Name9" presStyleLbl="parChTrans1D2" presStyleIdx="1" presStyleCnt="4"/>
      <dgm:spPr/>
      <dgm:t>
        <a:bodyPr/>
        <a:lstStyle/>
        <a:p>
          <a:endParaRPr lang="es-CO"/>
        </a:p>
      </dgm:t>
    </dgm:pt>
    <dgm:pt modelId="{E85D5A9C-FA10-48C5-A8CA-A6917AFE370E}" type="pres">
      <dgm:prSet presAssocID="{1875CAF9-31B3-4C6B-9543-835A811A47C4}" presName="connTx" presStyleLbl="parChTrans1D2" presStyleIdx="1" presStyleCnt="4"/>
      <dgm:spPr/>
      <dgm:t>
        <a:bodyPr/>
        <a:lstStyle/>
        <a:p>
          <a:endParaRPr lang="es-CO"/>
        </a:p>
      </dgm:t>
    </dgm:pt>
    <dgm:pt modelId="{643258C2-8CAF-4D2D-8645-1D3A255CA064}" type="pres">
      <dgm:prSet presAssocID="{0E7C42FF-5337-44C6-8B90-C25C4FA55F5E}" presName="node" presStyleLbl="node1" presStyleIdx="1" presStyleCnt="4">
        <dgm:presLayoutVars>
          <dgm:bulletEnabled val="1"/>
        </dgm:presLayoutVars>
      </dgm:prSet>
      <dgm:spPr/>
      <dgm:t>
        <a:bodyPr/>
        <a:lstStyle/>
        <a:p>
          <a:endParaRPr lang="es-CO"/>
        </a:p>
      </dgm:t>
    </dgm:pt>
    <dgm:pt modelId="{B60C8EB4-C563-4868-B535-0DAEC7CEEBEE}" type="pres">
      <dgm:prSet presAssocID="{28355E27-7208-431A-B2ED-7B2F67F697D8}" presName="Name9" presStyleLbl="parChTrans1D2" presStyleIdx="2" presStyleCnt="4"/>
      <dgm:spPr/>
      <dgm:t>
        <a:bodyPr/>
        <a:lstStyle/>
        <a:p>
          <a:endParaRPr lang="es-CO"/>
        </a:p>
      </dgm:t>
    </dgm:pt>
    <dgm:pt modelId="{F0D38021-FC40-41E3-9C94-851C56DAD0EF}" type="pres">
      <dgm:prSet presAssocID="{28355E27-7208-431A-B2ED-7B2F67F697D8}" presName="connTx" presStyleLbl="parChTrans1D2" presStyleIdx="2" presStyleCnt="4"/>
      <dgm:spPr/>
      <dgm:t>
        <a:bodyPr/>
        <a:lstStyle/>
        <a:p>
          <a:endParaRPr lang="es-CO"/>
        </a:p>
      </dgm:t>
    </dgm:pt>
    <dgm:pt modelId="{CF2A275B-7854-404E-A8EB-1EF3F7B3718E}" type="pres">
      <dgm:prSet presAssocID="{AA188091-729F-4B68-ADA5-66BB1B44F2A5}" presName="node" presStyleLbl="node1" presStyleIdx="2" presStyleCnt="4">
        <dgm:presLayoutVars>
          <dgm:bulletEnabled val="1"/>
        </dgm:presLayoutVars>
      </dgm:prSet>
      <dgm:spPr/>
      <dgm:t>
        <a:bodyPr/>
        <a:lstStyle/>
        <a:p>
          <a:endParaRPr lang="es-CO"/>
        </a:p>
      </dgm:t>
    </dgm:pt>
    <dgm:pt modelId="{EE539C92-3A72-4AA6-B9C0-1C56C175CC36}" type="pres">
      <dgm:prSet presAssocID="{18912DC0-5E59-4E1E-8345-2755B4ECD859}" presName="Name9" presStyleLbl="parChTrans1D2" presStyleIdx="3" presStyleCnt="4"/>
      <dgm:spPr/>
      <dgm:t>
        <a:bodyPr/>
        <a:lstStyle/>
        <a:p>
          <a:endParaRPr lang="es-CO"/>
        </a:p>
      </dgm:t>
    </dgm:pt>
    <dgm:pt modelId="{BDDA08BA-7D42-4A89-BDF6-7748958DF6F5}" type="pres">
      <dgm:prSet presAssocID="{18912DC0-5E59-4E1E-8345-2755B4ECD859}" presName="connTx" presStyleLbl="parChTrans1D2" presStyleIdx="3" presStyleCnt="4"/>
      <dgm:spPr/>
      <dgm:t>
        <a:bodyPr/>
        <a:lstStyle/>
        <a:p>
          <a:endParaRPr lang="es-CO"/>
        </a:p>
      </dgm:t>
    </dgm:pt>
    <dgm:pt modelId="{90E62819-6376-400B-A850-57F2721DC1FE}" type="pres">
      <dgm:prSet presAssocID="{142E49BB-C885-4A76-A69A-F78E77A07933}" presName="node" presStyleLbl="node1" presStyleIdx="3" presStyleCnt="4">
        <dgm:presLayoutVars>
          <dgm:bulletEnabled val="1"/>
        </dgm:presLayoutVars>
      </dgm:prSet>
      <dgm:spPr/>
      <dgm:t>
        <a:bodyPr/>
        <a:lstStyle/>
        <a:p>
          <a:endParaRPr lang="es-CO"/>
        </a:p>
      </dgm:t>
    </dgm:pt>
  </dgm:ptLst>
  <dgm:cxnLst>
    <dgm:cxn modelId="{0C80E8DD-BC0A-4A8C-8C0B-D9275AC61691}" srcId="{4BDE03D2-0540-4CD5-929D-ECB8172BB8D7}" destId="{AA188091-729F-4B68-ADA5-66BB1B44F2A5}" srcOrd="2" destOrd="0" parTransId="{28355E27-7208-431A-B2ED-7B2F67F697D8}" sibTransId="{94CBCDC9-8317-460E-A68F-93C896673588}"/>
    <dgm:cxn modelId="{544054F1-6C0C-460A-9864-B9446794FA80}" srcId="{4BDE03D2-0540-4CD5-929D-ECB8172BB8D7}" destId="{0E7C42FF-5337-44C6-8B90-C25C4FA55F5E}" srcOrd="1" destOrd="0" parTransId="{1875CAF9-31B3-4C6B-9543-835A811A47C4}" sibTransId="{499B6054-0AD9-4C0E-9717-77DAE38BC769}"/>
    <dgm:cxn modelId="{3F71AA32-651D-4A53-AAFA-9AF4784E02D7}" type="presOf" srcId="{18912DC0-5E59-4E1E-8345-2755B4ECD859}" destId="{BDDA08BA-7D42-4A89-BDF6-7748958DF6F5}" srcOrd="1" destOrd="0" presId="urn:microsoft.com/office/officeart/2005/8/layout/radial1"/>
    <dgm:cxn modelId="{6A1A196C-8F8E-45AE-9D1C-21D4023AAD8E}" type="presOf" srcId="{28355E27-7208-431A-B2ED-7B2F67F697D8}" destId="{F0D38021-FC40-41E3-9C94-851C56DAD0EF}" srcOrd="1" destOrd="0" presId="urn:microsoft.com/office/officeart/2005/8/layout/radial1"/>
    <dgm:cxn modelId="{F772A9BE-94DE-4123-9684-44731A897FD0}" srcId="{843DC80C-E291-4639-992B-90DF6FAA728C}" destId="{4BDE03D2-0540-4CD5-929D-ECB8172BB8D7}" srcOrd="0" destOrd="0" parTransId="{0C7447E9-3C50-4B74-88D5-9FAAB658D9F4}" sibTransId="{C5618006-71AE-485D-BF18-6FA5F75D865F}"/>
    <dgm:cxn modelId="{EF58FB8C-2AA8-43C6-9767-9453B9070D3B}" type="presOf" srcId="{43E29AFE-9F5F-4314-9607-D36D041908C9}" destId="{ABDF6D76-4642-47B0-B6C9-A83B91A8ABA3}" srcOrd="1" destOrd="0" presId="urn:microsoft.com/office/officeart/2005/8/layout/radial1"/>
    <dgm:cxn modelId="{73623864-6517-404F-B12B-9A1BA23F1C2C}" type="presOf" srcId="{28355E27-7208-431A-B2ED-7B2F67F697D8}" destId="{B60C8EB4-C563-4868-B535-0DAEC7CEEBEE}" srcOrd="0" destOrd="0" presId="urn:microsoft.com/office/officeart/2005/8/layout/radial1"/>
    <dgm:cxn modelId="{F667DACE-6F10-4A4C-93A7-495A6824DBD3}" type="presOf" srcId="{AA188091-729F-4B68-ADA5-66BB1B44F2A5}" destId="{CF2A275B-7854-404E-A8EB-1EF3F7B3718E}" srcOrd="0" destOrd="0" presId="urn:microsoft.com/office/officeart/2005/8/layout/radial1"/>
    <dgm:cxn modelId="{54329EA7-4794-4930-8BC4-38AF02FD055D}" type="presOf" srcId="{1875CAF9-31B3-4C6B-9543-835A811A47C4}" destId="{696A6944-3409-47F4-B55D-E9F5E0CA4FBE}" srcOrd="0" destOrd="0" presId="urn:microsoft.com/office/officeart/2005/8/layout/radial1"/>
    <dgm:cxn modelId="{C330A88C-1659-4C5B-8006-CB29296D00BF}" type="presOf" srcId="{142E49BB-C885-4A76-A69A-F78E77A07933}" destId="{90E62819-6376-400B-A850-57F2721DC1FE}" srcOrd="0" destOrd="0" presId="urn:microsoft.com/office/officeart/2005/8/layout/radial1"/>
    <dgm:cxn modelId="{414F1816-3CD9-4DE1-8679-191BEC2AC4A6}" type="presOf" srcId="{843DC80C-E291-4639-992B-90DF6FAA728C}" destId="{ABF28A6D-1D2C-4954-A54C-A0818C8645DF}" srcOrd="0" destOrd="0" presId="urn:microsoft.com/office/officeart/2005/8/layout/radial1"/>
    <dgm:cxn modelId="{CC768551-4B4C-4608-92F0-29AA7B60E819}" type="presOf" srcId="{69C891D6-C38C-4D87-8996-21F5A9843B2B}" destId="{E1FF645A-02C0-4933-9BC6-E402F1E08DDC}" srcOrd="0" destOrd="0" presId="urn:microsoft.com/office/officeart/2005/8/layout/radial1"/>
    <dgm:cxn modelId="{3E896388-5381-4CAF-8F5E-E7BBAF2ACC6F}" type="presOf" srcId="{18912DC0-5E59-4E1E-8345-2755B4ECD859}" destId="{EE539C92-3A72-4AA6-B9C0-1C56C175CC36}" srcOrd="0" destOrd="0" presId="urn:microsoft.com/office/officeart/2005/8/layout/radial1"/>
    <dgm:cxn modelId="{16AB050C-021C-4082-85C4-312100AFE9D5}" type="presOf" srcId="{4BDE03D2-0540-4CD5-929D-ECB8172BB8D7}" destId="{7DCB5F33-50A7-41AB-85E8-5D21AE8C0F06}" srcOrd="0" destOrd="0" presId="urn:microsoft.com/office/officeart/2005/8/layout/radial1"/>
    <dgm:cxn modelId="{55088588-BD55-4958-9F42-FC3EE94925C8}" srcId="{4BDE03D2-0540-4CD5-929D-ECB8172BB8D7}" destId="{142E49BB-C885-4A76-A69A-F78E77A07933}" srcOrd="3" destOrd="0" parTransId="{18912DC0-5E59-4E1E-8345-2755B4ECD859}" sibTransId="{C05F53AD-5F28-425F-B91C-20519AF29A1D}"/>
    <dgm:cxn modelId="{71473FE3-459B-4497-8F8E-4BD602D053B2}" type="presOf" srcId="{1875CAF9-31B3-4C6B-9543-835A811A47C4}" destId="{E85D5A9C-FA10-48C5-A8CA-A6917AFE370E}" srcOrd="1" destOrd="0" presId="urn:microsoft.com/office/officeart/2005/8/layout/radial1"/>
    <dgm:cxn modelId="{00BF420A-3784-4CF2-8CAC-A8639B377FA3}" type="presOf" srcId="{0E7C42FF-5337-44C6-8B90-C25C4FA55F5E}" destId="{643258C2-8CAF-4D2D-8645-1D3A255CA064}" srcOrd="0" destOrd="0" presId="urn:microsoft.com/office/officeart/2005/8/layout/radial1"/>
    <dgm:cxn modelId="{FB9BE653-3F2B-4D8C-81E9-6767C4371D3B}" srcId="{4BDE03D2-0540-4CD5-929D-ECB8172BB8D7}" destId="{69C891D6-C38C-4D87-8996-21F5A9843B2B}" srcOrd="0" destOrd="0" parTransId="{43E29AFE-9F5F-4314-9607-D36D041908C9}" sibTransId="{058D4634-6F38-4029-BC4E-DB124D3EC71B}"/>
    <dgm:cxn modelId="{4D9D3736-80C6-414F-83C0-9B8BBD719C05}" type="presOf" srcId="{43E29AFE-9F5F-4314-9607-D36D041908C9}" destId="{3C90AADC-5F35-4F00-A969-1A6D9D2685C8}" srcOrd="0" destOrd="0" presId="urn:microsoft.com/office/officeart/2005/8/layout/radial1"/>
    <dgm:cxn modelId="{2464584C-E668-4D11-B5C7-FC39505BD85A}" type="presParOf" srcId="{ABF28A6D-1D2C-4954-A54C-A0818C8645DF}" destId="{7DCB5F33-50A7-41AB-85E8-5D21AE8C0F06}" srcOrd="0" destOrd="0" presId="urn:microsoft.com/office/officeart/2005/8/layout/radial1"/>
    <dgm:cxn modelId="{55A86F26-A564-4CB5-A07F-D1E2B982E7C2}" type="presParOf" srcId="{ABF28A6D-1D2C-4954-A54C-A0818C8645DF}" destId="{3C90AADC-5F35-4F00-A969-1A6D9D2685C8}" srcOrd="1" destOrd="0" presId="urn:microsoft.com/office/officeart/2005/8/layout/radial1"/>
    <dgm:cxn modelId="{AEB29045-2EF2-455E-B3C5-E632EC8BF023}" type="presParOf" srcId="{3C90AADC-5F35-4F00-A969-1A6D9D2685C8}" destId="{ABDF6D76-4642-47B0-B6C9-A83B91A8ABA3}" srcOrd="0" destOrd="0" presId="urn:microsoft.com/office/officeart/2005/8/layout/radial1"/>
    <dgm:cxn modelId="{5DD7B312-9214-4506-BD4C-C97E3D908CEE}" type="presParOf" srcId="{ABF28A6D-1D2C-4954-A54C-A0818C8645DF}" destId="{E1FF645A-02C0-4933-9BC6-E402F1E08DDC}" srcOrd="2" destOrd="0" presId="urn:microsoft.com/office/officeart/2005/8/layout/radial1"/>
    <dgm:cxn modelId="{B642F7C7-47FB-4DE9-B965-0C2784894287}" type="presParOf" srcId="{ABF28A6D-1D2C-4954-A54C-A0818C8645DF}" destId="{696A6944-3409-47F4-B55D-E9F5E0CA4FBE}" srcOrd="3" destOrd="0" presId="urn:microsoft.com/office/officeart/2005/8/layout/radial1"/>
    <dgm:cxn modelId="{5102FC9F-6700-4C1D-B75D-1072C4ED3AE6}" type="presParOf" srcId="{696A6944-3409-47F4-B55D-E9F5E0CA4FBE}" destId="{E85D5A9C-FA10-48C5-A8CA-A6917AFE370E}" srcOrd="0" destOrd="0" presId="urn:microsoft.com/office/officeart/2005/8/layout/radial1"/>
    <dgm:cxn modelId="{67EBE3A9-09FD-4C2D-BA47-95FC6CC28298}" type="presParOf" srcId="{ABF28A6D-1D2C-4954-A54C-A0818C8645DF}" destId="{643258C2-8CAF-4D2D-8645-1D3A255CA064}" srcOrd="4" destOrd="0" presId="urn:microsoft.com/office/officeart/2005/8/layout/radial1"/>
    <dgm:cxn modelId="{C7EEB6CE-C745-4AB5-90EC-58B80071B2CF}" type="presParOf" srcId="{ABF28A6D-1D2C-4954-A54C-A0818C8645DF}" destId="{B60C8EB4-C563-4868-B535-0DAEC7CEEBEE}" srcOrd="5" destOrd="0" presId="urn:microsoft.com/office/officeart/2005/8/layout/radial1"/>
    <dgm:cxn modelId="{58103E76-43B9-4935-8F4E-015CD018A6C8}" type="presParOf" srcId="{B60C8EB4-C563-4868-B535-0DAEC7CEEBEE}" destId="{F0D38021-FC40-41E3-9C94-851C56DAD0EF}" srcOrd="0" destOrd="0" presId="urn:microsoft.com/office/officeart/2005/8/layout/radial1"/>
    <dgm:cxn modelId="{7A28CE73-75A6-4336-A3BF-39BF6968446F}" type="presParOf" srcId="{ABF28A6D-1D2C-4954-A54C-A0818C8645DF}" destId="{CF2A275B-7854-404E-A8EB-1EF3F7B3718E}" srcOrd="6" destOrd="0" presId="urn:microsoft.com/office/officeart/2005/8/layout/radial1"/>
    <dgm:cxn modelId="{B04960C3-2967-42F0-927B-DF513657A9AB}" type="presParOf" srcId="{ABF28A6D-1D2C-4954-A54C-A0818C8645DF}" destId="{EE539C92-3A72-4AA6-B9C0-1C56C175CC36}" srcOrd="7" destOrd="0" presId="urn:microsoft.com/office/officeart/2005/8/layout/radial1"/>
    <dgm:cxn modelId="{5E98002C-BC3D-4D1F-A17D-4F375E6FDC23}" type="presParOf" srcId="{EE539C92-3A72-4AA6-B9C0-1C56C175CC36}" destId="{BDDA08BA-7D42-4A89-BDF6-7748958DF6F5}" srcOrd="0" destOrd="0" presId="urn:microsoft.com/office/officeart/2005/8/layout/radial1"/>
    <dgm:cxn modelId="{564D4DE9-E977-40B9-9D5F-B405AECAABF4}" type="presParOf" srcId="{ABF28A6D-1D2C-4954-A54C-A0818C8645DF}" destId="{90E62819-6376-400B-A850-57F2721DC1FE}" srcOrd="8"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7B69415-D4CC-4AE7-8BBF-BF9041BA12A7}" type="doc">
      <dgm:prSet loTypeId="urn:microsoft.com/office/officeart/2005/8/layout/vList4" loCatId="list" qsTypeId="urn:microsoft.com/office/officeart/2005/8/quickstyle/simple1" qsCatId="simple" csTypeId="urn:microsoft.com/office/officeart/2005/8/colors/accent4_2" csCatId="accent4" phldr="1"/>
      <dgm:spPr/>
      <dgm:t>
        <a:bodyPr/>
        <a:lstStyle/>
        <a:p>
          <a:endParaRPr lang="es-CO"/>
        </a:p>
      </dgm:t>
    </dgm:pt>
    <dgm:pt modelId="{0588E291-AFFF-47F9-A98B-555BBCD1AADC}">
      <dgm:prSet phldrT="[Texto]"/>
      <dgm:spPr/>
      <dgm:t>
        <a:bodyPr/>
        <a:lstStyle/>
        <a:p>
          <a:r>
            <a:rPr lang="es-CO" dirty="0" err="1" smtClean="0">
              <a:solidFill>
                <a:schemeClr val="tx1"/>
              </a:solidFill>
            </a:rPr>
            <a:t>GRIMAT</a:t>
          </a:r>
          <a:endParaRPr lang="es-CO" dirty="0">
            <a:solidFill>
              <a:schemeClr val="tx1"/>
            </a:solidFill>
          </a:endParaRPr>
        </a:p>
      </dgm:t>
    </dgm:pt>
    <dgm:pt modelId="{99932E0C-5AAB-4557-9791-B5885AA2654F}" type="parTrans" cxnId="{E887ECA4-889E-4E41-A664-CB59D27A7E3D}">
      <dgm:prSet/>
      <dgm:spPr/>
      <dgm:t>
        <a:bodyPr/>
        <a:lstStyle/>
        <a:p>
          <a:endParaRPr lang="es-CO">
            <a:solidFill>
              <a:schemeClr val="tx1"/>
            </a:solidFill>
          </a:endParaRPr>
        </a:p>
      </dgm:t>
    </dgm:pt>
    <dgm:pt modelId="{6C965EEB-63DF-4BEE-9741-916EF4DCD4BC}" type="sibTrans" cxnId="{E887ECA4-889E-4E41-A664-CB59D27A7E3D}">
      <dgm:prSet/>
      <dgm:spPr/>
      <dgm:t>
        <a:bodyPr/>
        <a:lstStyle/>
        <a:p>
          <a:endParaRPr lang="es-CO">
            <a:solidFill>
              <a:schemeClr val="tx1"/>
            </a:solidFill>
          </a:endParaRPr>
        </a:p>
      </dgm:t>
    </dgm:pt>
    <dgm:pt modelId="{111E1E4A-494C-4887-A124-272DD8EAAC15}">
      <dgm:prSet phldrT="[Texto]"/>
      <dgm:spPr/>
      <dgm:t>
        <a:bodyPr/>
        <a:lstStyle/>
        <a:p>
          <a:r>
            <a:rPr lang="es-ES" dirty="0" smtClean="0">
              <a:solidFill>
                <a:schemeClr val="tx1"/>
              </a:solidFill>
            </a:rPr>
            <a:t>Grupo de Investigación en Medio Ambiente y Territorio </a:t>
          </a:r>
          <a:endParaRPr lang="es-CO" dirty="0">
            <a:solidFill>
              <a:schemeClr val="tx1"/>
            </a:solidFill>
          </a:endParaRPr>
        </a:p>
      </dgm:t>
    </dgm:pt>
    <dgm:pt modelId="{4010B617-9558-4478-84AD-3CB482B83458}" type="parTrans" cxnId="{96D14FC0-9C48-4046-B06C-83747E9B3D46}">
      <dgm:prSet/>
      <dgm:spPr/>
      <dgm:t>
        <a:bodyPr/>
        <a:lstStyle/>
        <a:p>
          <a:endParaRPr lang="es-CO">
            <a:solidFill>
              <a:schemeClr val="tx1"/>
            </a:solidFill>
          </a:endParaRPr>
        </a:p>
      </dgm:t>
    </dgm:pt>
    <dgm:pt modelId="{6D9BC9DA-403A-460D-83AC-17F58AF26598}" type="sibTrans" cxnId="{96D14FC0-9C48-4046-B06C-83747E9B3D46}">
      <dgm:prSet/>
      <dgm:spPr/>
      <dgm:t>
        <a:bodyPr/>
        <a:lstStyle/>
        <a:p>
          <a:endParaRPr lang="es-CO">
            <a:solidFill>
              <a:schemeClr val="tx1"/>
            </a:solidFill>
          </a:endParaRPr>
        </a:p>
      </dgm:t>
    </dgm:pt>
    <dgm:pt modelId="{AA01F1AF-CE8E-4083-875C-059B18795314}">
      <dgm:prSet phldrT="[Texto]"/>
      <dgm:spPr/>
      <dgm:t>
        <a:bodyPr/>
        <a:lstStyle/>
        <a:p>
          <a:r>
            <a:rPr lang="es-CO" dirty="0" err="1" smtClean="0">
              <a:solidFill>
                <a:schemeClr val="tx1"/>
              </a:solidFill>
            </a:rPr>
            <a:t>GICAV</a:t>
          </a:r>
          <a:r>
            <a:rPr lang="es-CO" dirty="0" smtClean="0">
              <a:solidFill>
                <a:schemeClr val="tx1"/>
              </a:solidFill>
            </a:rPr>
            <a:t> </a:t>
          </a:r>
          <a:endParaRPr lang="es-CO" dirty="0">
            <a:solidFill>
              <a:schemeClr val="tx1"/>
            </a:solidFill>
          </a:endParaRPr>
        </a:p>
      </dgm:t>
    </dgm:pt>
    <dgm:pt modelId="{BA83EC62-C865-4E53-8AC1-3B8E4BBE2AA2}" type="parTrans" cxnId="{B0B0BCAF-0521-4451-8384-689771655AF7}">
      <dgm:prSet/>
      <dgm:spPr/>
      <dgm:t>
        <a:bodyPr/>
        <a:lstStyle/>
        <a:p>
          <a:endParaRPr lang="es-CO">
            <a:solidFill>
              <a:schemeClr val="tx1"/>
            </a:solidFill>
          </a:endParaRPr>
        </a:p>
      </dgm:t>
    </dgm:pt>
    <dgm:pt modelId="{FBFAC183-4A07-40C9-8A55-0A3958B9E858}" type="sibTrans" cxnId="{B0B0BCAF-0521-4451-8384-689771655AF7}">
      <dgm:prSet/>
      <dgm:spPr/>
      <dgm:t>
        <a:bodyPr/>
        <a:lstStyle/>
        <a:p>
          <a:endParaRPr lang="es-CO">
            <a:solidFill>
              <a:schemeClr val="tx1"/>
            </a:solidFill>
          </a:endParaRPr>
        </a:p>
      </dgm:t>
    </dgm:pt>
    <dgm:pt modelId="{E2C86818-4200-45F6-B210-676850ABB5DF}">
      <dgm:prSet phldrT="[Texto]"/>
      <dgm:spPr/>
      <dgm:t>
        <a:bodyPr/>
        <a:lstStyle/>
        <a:p>
          <a:r>
            <a:rPr lang="es-ES" dirty="0" smtClean="0">
              <a:solidFill>
                <a:schemeClr val="tx1"/>
              </a:solidFill>
            </a:rPr>
            <a:t>Grupo de Investigación en Control Avanzado </a:t>
          </a:r>
          <a:endParaRPr lang="es-CO" dirty="0">
            <a:solidFill>
              <a:schemeClr val="tx1"/>
            </a:solidFill>
          </a:endParaRPr>
        </a:p>
      </dgm:t>
    </dgm:pt>
    <dgm:pt modelId="{5B901384-387E-4670-92D6-58D6BC9D297D}" type="parTrans" cxnId="{C5314B06-FFA9-4BC3-B502-C59DEBB05F52}">
      <dgm:prSet/>
      <dgm:spPr/>
      <dgm:t>
        <a:bodyPr/>
        <a:lstStyle/>
        <a:p>
          <a:endParaRPr lang="es-CO">
            <a:solidFill>
              <a:schemeClr val="tx1"/>
            </a:solidFill>
          </a:endParaRPr>
        </a:p>
      </dgm:t>
    </dgm:pt>
    <dgm:pt modelId="{407E97D1-BF01-430F-82C2-D7F490232022}" type="sibTrans" cxnId="{C5314B06-FFA9-4BC3-B502-C59DEBB05F52}">
      <dgm:prSet/>
      <dgm:spPr/>
      <dgm:t>
        <a:bodyPr/>
        <a:lstStyle/>
        <a:p>
          <a:endParaRPr lang="es-CO">
            <a:solidFill>
              <a:schemeClr val="tx1"/>
            </a:solidFill>
          </a:endParaRPr>
        </a:p>
      </dgm:t>
    </dgm:pt>
    <dgm:pt modelId="{A6C20EB8-BD74-49F3-816E-52FF12AF3F4C}">
      <dgm:prSet phldrT="[Texto]"/>
      <dgm:spPr/>
      <dgm:t>
        <a:bodyPr/>
        <a:lstStyle/>
        <a:p>
          <a:r>
            <a:rPr lang="es-CO" dirty="0" err="1" smtClean="0">
              <a:solidFill>
                <a:schemeClr val="tx1"/>
              </a:solidFill>
            </a:rPr>
            <a:t>GRIIS</a:t>
          </a:r>
          <a:endParaRPr lang="es-CO" dirty="0">
            <a:solidFill>
              <a:schemeClr val="tx1"/>
            </a:solidFill>
          </a:endParaRPr>
        </a:p>
      </dgm:t>
    </dgm:pt>
    <dgm:pt modelId="{562FFEB5-CE85-4EEB-8097-B1D6DFF18546}" type="parTrans" cxnId="{02CC52FE-0B10-48C3-A77A-2A328A6F5DDC}">
      <dgm:prSet/>
      <dgm:spPr/>
      <dgm:t>
        <a:bodyPr/>
        <a:lstStyle/>
        <a:p>
          <a:endParaRPr lang="es-CO">
            <a:solidFill>
              <a:schemeClr val="tx1"/>
            </a:solidFill>
          </a:endParaRPr>
        </a:p>
      </dgm:t>
    </dgm:pt>
    <dgm:pt modelId="{35FF3DD6-A903-4566-AB91-6FE4B8CF8F93}" type="sibTrans" cxnId="{02CC52FE-0B10-48C3-A77A-2A328A6F5DDC}">
      <dgm:prSet/>
      <dgm:spPr/>
      <dgm:t>
        <a:bodyPr/>
        <a:lstStyle/>
        <a:p>
          <a:endParaRPr lang="es-CO">
            <a:solidFill>
              <a:schemeClr val="tx1"/>
            </a:solidFill>
          </a:endParaRPr>
        </a:p>
      </dgm:t>
    </dgm:pt>
    <dgm:pt modelId="{560BA15E-6473-418E-BDF4-49FE51E3C3C5}">
      <dgm:prSet phldrT="[Texto]"/>
      <dgm:spPr/>
      <dgm:t>
        <a:bodyPr/>
        <a:lstStyle/>
        <a:p>
          <a:r>
            <a:rPr lang="es-ES" dirty="0" smtClean="0">
              <a:solidFill>
                <a:schemeClr val="tx1"/>
              </a:solidFill>
            </a:rPr>
            <a:t>Grupo de Investigación en Ingeniería del Software</a:t>
          </a:r>
          <a:endParaRPr lang="es-CO" dirty="0">
            <a:solidFill>
              <a:schemeClr val="tx1"/>
            </a:solidFill>
          </a:endParaRPr>
        </a:p>
      </dgm:t>
    </dgm:pt>
    <dgm:pt modelId="{BDE398C0-C58E-4F22-9D04-E0D35884D1F0}" type="parTrans" cxnId="{C73301C0-71E7-4BF3-BF3E-F77711036D71}">
      <dgm:prSet/>
      <dgm:spPr/>
      <dgm:t>
        <a:bodyPr/>
        <a:lstStyle/>
        <a:p>
          <a:endParaRPr lang="es-CO">
            <a:solidFill>
              <a:schemeClr val="tx1"/>
            </a:solidFill>
          </a:endParaRPr>
        </a:p>
      </dgm:t>
    </dgm:pt>
    <dgm:pt modelId="{006CCE7B-6AFD-4F98-9E7C-276F2F439566}" type="sibTrans" cxnId="{C73301C0-71E7-4BF3-BF3E-F77711036D71}">
      <dgm:prSet/>
      <dgm:spPr/>
      <dgm:t>
        <a:bodyPr/>
        <a:lstStyle/>
        <a:p>
          <a:endParaRPr lang="es-CO">
            <a:solidFill>
              <a:schemeClr val="tx1"/>
            </a:solidFill>
          </a:endParaRPr>
        </a:p>
      </dgm:t>
    </dgm:pt>
    <dgm:pt modelId="{F4467EEE-8B67-4491-BFC6-DC4B44614566}">
      <dgm:prSet phldrT="[Texto]"/>
      <dgm:spPr/>
      <dgm:t>
        <a:bodyPr/>
        <a:lstStyle/>
        <a:p>
          <a:r>
            <a:rPr lang="es-CO" dirty="0" err="1" smtClean="0">
              <a:solidFill>
                <a:schemeClr val="tx1"/>
              </a:solidFill>
            </a:rPr>
            <a:t>GNET</a:t>
          </a:r>
          <a:endParaRPr lang="es-CO" dirty="0">
            <a:solidFill>
              <a:schemeClr val="tx1"/>
            </a:solidFill>
          </a:endParaRPr>
        </a:p>
      </dgm:t>
    </dgm:pt>
    <dgm:pt modelId="{4C965A7E-5E97-4E67-A214-6A8963A06DD0}" type="parTrans" cxnId="{3814E0D5-B078-4C13-98BF-50929D8104E8}">
      <dgm:prSet/>
      <dgm:spPr/>
      <dgm:t>
        <a:bodyPr/>
        <a:lstStyle/>
        <a:p>
          <a:endParaRPr lang="es-CO">
            <a:solidFill>
              <a:schemeClr val="tx1"/>
            </a:solidFill>
          </a:endParaRPr>
        </a:p>
      </dgm:t>
    </dgm:pt>
    <dgm:pt modelId="{DDF0BD0D-CA8E-4E05-B81F-8D5D1593D165}" type="sibTrans" cxnId="{3814E0D5-B078-4C13-98BF-50929D8104E8}">
      <dgm:prSet/>
      <dgm:spPr/>
      <dgm:t>
        <a:bodyPr/>
        <a:lstStyle/>
        <a:p>
          <a:endParaRPr lang="es-CO">
            <a:solidFill>
              <a:schemeClr val="tx1"/>
            </a:solidFill>
          </a:endParaRPr>
        </a:p>
      </dgm:t>
    </dgm:pt>
    <dgm:pt modelId="{9C3C91A7-8517-4862-8427-BF87A5F71E7F}">
      <dgm:prSet phldrT="[Texto]"/>
      <dgm:spPr/>
      <dgm:t>
        <a:bodyPr/>
        <a:lstStyle/>
        <a:p>
          <a:r>
            <a:rPr lang="es-ES" dirty="0" smtClean="0">
              <a:solidFill>
                <a:schemeClr val="tx1"/>
              </a:solidFill>
            </a:rPr>
            <a:t>Grupo de Investigación en Nuevas Tecnologías </a:t>
          </a:r>
          <a:endParaRPr lang="es-CO" dirty="0">
            <a:solidFill>
              <a:schemeClr val="tx1"/>
            </a:solidFill>
          </a:endParaRPr>
        </a:p>
      </dgm:t>
    </dgm:pt>
    <dgm:pt modelId="{65434849-DC63-46F5-B13C-41673EA6D09C}" type="parTrans" cxnId="{054BFD4E-9793-4098-A619-98F2B44C914B}">
      <dgm:prSet/>
      <dgm:spPr/>
      <dgm:t>
        <a:bodyPr/>
        <a:lstStyle/>
        <a:p>
          <a:endParaRPr lang="es-CO">
            <a:solidFill>
              <a:schemeClr val="tx1"/>
            </a:solidFill>
          </a:endParaRPr>
        </a:p>
      </dgm:t>
    </dgm:pt>
    <dgm:pt modelId="{F4AC8413-15F6-4340-AFBF-F38A6A30F543}" type="sibTrans" cxnId="{054BFD4E-9793-4098-A619-98F2B44C914B}">
      <dgm:prSet/>
      <dgm:spPr/>
      <dgm:t>
        <a:bodyPr/>
        <a:lstStyle/>
        <a:p>
          <a:endParaRPr lang="es-CO">
            <a:solidFill>
              <a:schemeClr val="tx1"/>
            </a:solidFill>
          </a:endParaRPr>
        </a:p>
      </dgm:t>
    </dgm:pt>
    <dgm:pt modelId="{2C42E0CE-EC34-4E9D-AD94-4C2E4E13EDBB}" type="pres">
      <dgm:prSet presAssocID="{F7B69415-D4CC-4AE7-8BBF-BF9041BA12A7}" presName="linear" presStyleCnt="0">
        <dgm:presLayoutVars>
          <dgm:dir/>
          <dgm:resizeHandles val="exact"/>
        </dgm:presLayoutVars>
      </dgm:prSet>
      <dgm:spPr/>
      <dgm:t>
        <a:bodyPr/>
        <a:lstStyle/>
        <a:p>
          <a:endParaRPr lang="es-CO"/>
        </a:p>
      </dgm:t>
    </dgm:pt>
    <dgm:pt modelId="{105D283E-7E59-40B9-9EB4-3E4226976DE9}" type="pres">
      <dgm:prSet presAssocID="{0588E291-AFFF-47F9-A98B-555BBCD1AADC}" presName="comp" presStyleCnt="0"/>
      <dgm:spPr/>
    </dgm:pt>
    <dgm:pt modelId="{0CFF4CFB-B1A6-43B4-9063-0C3D7DFFCB51}" type="pres">
      <dgm:prSet presAssocID="{0588E291-AFFF-47F9-A98B-555BBCD1AADC}" presName="box" presStyleLbl="node1" presStyleIdx="0" presStyleCnt="4"/>
      <dgm:spPr/>
      <dgm:t>
        <a:bodyPr/>
        <a:lstStyle/>
        <a:p>
          <a:endParaRPr lang="es-CO"/>
        </a:p>
      </dgm:t>
    </dgm:pt>
    <dgm:pt modelId="{F9C66765-01A3-4D0D-BD62-299F227988AC}" type="pres">
      <dgm:prSet presAssocID="{0588E291-AFFF-47F9-A98B-555BBCD1AADC}" presName="img" presStyleLbl="fgImgPlace1" presStyleIdx="0" presStyleCnt="4"/>
      <dgm:spPr/>
    </dgm:pt>
    <dgm:pt modelId="{FFBC2D0F-3C04-41FC-8F27-7D49CE446482}" type="pres">
      <dgm:prSet presAssocID="{0588E291-AFFF-47F9-A98B-555BBCD1AADC}" presName="text" presStyleLbl="node1" presStyleIdx="0" presStyleCnt="4">
        <dgm:presLayoutVars>
          <dgm:bulletEnabled val="1"/>
        </dgm:presLayoutVars>
      </dgm:prSet>
      <dgm:spPr/>
      <dgm:t>
        <a:bodyPr/>
        <a:lstStyle/>
        <a:p>
          <a:endParaRPr lang="es-CO"/>
        </a:p>
      </dgm:t>
    </dgm:pt>
    <dgm:pt modelId="{39100D6C-2859-4F6E-8131-02456C9AEF44}" type="pres">
      <dgm:prSet presAssocID="{6C965EEB-63DF-4BEE-9741-916EF4DCD4BC}" presName="spacer" presStyleCnt="0"/>
      <dgm:spPr/>
    </dgm:pt>
    <dgm:pt modelId="{22F30CE2-0086-461C-8889-FAF4FF205D80}" type="pres">
      <dgm:prSet presAssocID="{AA01F1AF-CE8E-4083-875C-059B18795314}" presName="comp" presStyleCnt="0"/>
      <dgm:spPr/>
    </dgm:pt>
    <dgm:pt modelId="{C0449A8C-4FE0-4032-AA99-2F2A9F04FBE3}" type="pres">
      <dgm:prSet presAssocID="{AA01F1AF-CE8E-4083-875C-059B18795314}" presName="box" presStyleLbl="node1" presStyleIdx="1" presStyleCnt="4"/>
      <dgm:spPr/>
      <dgm:t>
        <a:bodyPr/>
        <a:lstStyle/>
        <a:p>
          <a:endParaRPr lang="es-CO"/>
        </a:p>
      </dgm:t>
    </dgm:pt>
    <dgm:pt modelId="{22BF2BC9-A1EA-450E-B4A1-38EA8151C3E3}" type="pres">
      <dgm:prSet presAssocID="{AA01F1AF-CE8E-4083-875C-059B18795314}" presName="img" presStyleLbl="fgImgPlace1" presStyleIdx="1" presStyleCnt="4"/>
      <dgm:spPr/>
    </dgm:pt>
    <dgm:pt modelId="{D893A265-0DCF-47AF-9428-0B9AA9B78593}" type="pres">
      <dgm:prSet presAssocID="{AA01F1AF-CE8E-4083-875C-059B18795314}" presName="text" presStyleLbl="node1" presStyleIdx="1" presStyleCnt="4">
        <dgm:presLayoutVars>
          <dgm:bulletEnabled val="1"/>
        </dgm:presLayoutVars>
      </dgm:prSet>
      <dgm:spPr/>
      <dgm:t>
        <a:bodyPr/>
        <a:lstStyle/>
        <a:p>
          <a:endParaRPr lang="es-CO"/>
        </a:p>
      </dgm:t>
    </dgm:pt>
    <dgm:pt modelId="{90DC948E-7AEA-419C-897D-717607516093}" type="pres">
      <dgm:prSet presAssocID="{FBFAC183-4A07-40C9-8A55-0A3958B9E858}" presName="spacer" presStyleCnt="0"/>
      <dgm:spPr/>
    </dgm:pt>
    <dgm:pt modelId="{1C02B198-BC89-47F9-9BA0-BE4A1F9FB9DC}" type="pres">
      <dgm:prSet presAssocID="{A6C20EB8-BD74-49F3-816E-52FF12AF3F4C}" presName="comp" presStyleCnt="0"/>
      <dgm:spPr/>
    </dgm:pt>
    <dgm:pt modelId="{6171FBE0-42F8-4FDD-AC52-0D6E39D139D6}" type="pres">
      <dgm:prSet presAssocID="{A6C20EB8-BD74-49F3-816E-52FF12AF3F4C}" presName="box" presStyleLbl="node1" presStyleIdx="2" presStyleCnt="4"/>
      <dgm:spPr/>
      <dgm:t>
        <a:bodyPr/>
        <a:lstStyle/>
        <a:p>
          <a:endParaRPr lang="es-CO"/>
        </a:p>
      </dgm:t>
    </dgm:pt>
    <dgm:pt modelId="{7AA4EA3E-9E17-4D8B-B3A2-B9A22E372BBF}" type="pres">
      <dgm:prSet presAssocID="{A6C20EB8-BD74-49F3-816E-52FF12AF3F4C}" presName="img" presStyleLbl="fgImgPlace1" presStyleIdx="2" presStyleCnt="4"/>
      <dgm:spPr/>
    </dgm:pt>
    <dgm:pt modelId="{557A689D-04AC-41D1-BC51-881D6E84B838}" type="pres">
      <dgm:prSet presAssocID="{A6C20EB8-BD74-49F3-816E-52FF12AF3F4C}" presName="text" presStyleLbl="node1" presStyleIdx="2" presStyleCnt="4">
        <dgm:presLayoutVars>
          <dgm:bulletEnabled val="1"/>
        </dgm:presLayoutVars>
      </dgm:prSet>
      <dgm:spPr/>
      <dgm:t>
        <a:bodyPr/>
        <a:lstStyle/>
        <a:p>
          <a:endParaRPr lang="es-CO"/>
        </a:p>
      </dgm:t>
    </dgm:pt>
    <dgm:pt modelId="{B168AF7A-F5F1-4D0C-BAAC-7E6CCB6387EC}" type="pres">
      <dgm:prSet presAssocID="{35FF3DD6-A903-4566-AB91-6FE4B8CF8F93}" presName="spacer" presStyleCnt="0"/>
      <dgm:spPr/>
    </dgm:pt>
    <dgm:pt modelId="{721FA48E-DBED-4764-8710-B3096712B9ED}" type="pres">
      <dgm:prSet presAssocID="{F4467EEE-8B67-4491-BFC6-DC4B44614566}" presName="comp" presStyleCnt="0"/>
      <dgm:spPr/>
    </dgm:pt>
    <dgm:pt modelId="{809D1A49-DE85-4A73-A010-6C9BD324B635}" type="pres">
      <dgm:prSet presAssocID="{F4467EEE-8B67-4491-BFC6-DC4B44614566}" presName="box" presStyleLbl="node1" presStyleIdx="3" presStyleCnt="4"/>
      <dgm:spPr/>
      <dgm:t>
        <a:bodyPr/>
        <a:lstStyle/>
        <a:p>
          <a:endParaRPr lang="es-CO"/>
        </a:p>
      </dgm:t>
    </dgm:pt>
    <dgm:pt modelId="{2FD8DCC8-3893-4CE9-8947-93BD6F4CBE01}" type="pres">
      <dgm:prSet presAssocID="{F4467EEE-8B67-4491-BFC6-DC4B44614566}" presName="img" presStyleLbl="fgImgPlace1" presStyleIdx="3" presStyleCnt="4"/>
      <dgm:spPr/>
    </dgm:pt>
    <dgm:pt modelId="{B4CFCF89-768B-4694-8C9E-C312840843C3}" type="pres">
      <dgm:prSet presAssocID="{F4467EEE-8B67-4491-BFC6-DC4B44614566}" presName="text" presStyleLbl="node1" presStyleIdx="3" presStyleCnt="4">
        <dgm:presLayoutVars>
          <dgm:bulletEnabled val="1"/>
        </dgm:presLayoutVars>
      </dgm:prSet>
      <dgm:spPr/>
      <dgm:t>
        <a:bodyPr/>
        <a:lstStyle/>
        <a:p>
          <a:endParaRPr lang="es-CO"/>
        </a:p>
      </dgm:t>
    </dgm:pt>
  </dgm:ptLst>
  <dgm:cxnLst>
    <dgm:cxn modelId="{C73301C0-71E7-4BF3-BF3E-F77711036D71}" srcId="{A6C20EB8-BD74-49F3-816E-52FF12AF3F4C}" destId="{560BA15E-6473-418E-BDF4-49FE51E3C3C5}" srcOrd="0" destOrd="0" parTransId="{BDE398C0-C58E-4F22-9D04-E0D35884D1F0}" sibTransId="{006CCE7B-6AFD-4F98-9E7C-276F2F439566}"/>
    <dgm:cxn modelId="{8FFA78DC-898A-4537-9440-00372A208E56}" type="presOf" srcId="{0588E291-AFFF-47F9-A98B-555BBCD1AADC}" destId="{FFBC2D0F-3C04-41FC-8F27-7D49CE446482}" srcOrd="1" destOrd="0" presId="urn:microsoft.com/office/officeart/2005/8/layout/vList4"/>
    <dgm:cxn modelId="{7FA28358-148C-47D2-A39B-A19E3B2137D7}" type="presOf" srcId="{E2C86818-4200-45F6-B210-676850ABB5DF}" destId="{D893A265-0DCF-47AF-9428-0B9AA9B78593}" srcOrd="1" destOrd="1" presId="urn:microsoft.com/office/officeart/2005/8/layout/vList4"/>
    <dgm:cxn modelId="{B8F66AEA-8C61-41E5-AA4E-016F285A7941}" type="presOf" srcId="{E2C86818-4200-45F6-B210-676850ABB5DF}" destId="{C0449A8C-4FE0-4032-AA99-2F2A9F04FBE3}" srcOrd="0" destOrd="1" presId="urn:microsoft.com/office/officeart/2005/8/layout/vList4"/>
    <dgm:cxn modelId="{C307B4FF-D899-4C4B-8BA3-EBD5774289D3}" type="presOf" srcId="{A6C20EB8-BD74-49F3-816E-52FF12AF3F4C}" destId="{6171FBE0-42F8-4FDD-AC52-0D6E39D139D6}" srcOrd="0" destOrd="0" presId="urn:microsoft.com/office/officeart/2005/8/layout/vList4"/>
    <dgm:cxn modelId="{FF563E7D-6C2F-469D-A0DF-D2857F41F9A3}" type="presOf" srcId="{111E1E4A-494C-4887-A124-272DD8EAAC15}" destId="{0CFF4CFB-B1A6-43B4-9063-0C3D7DFFCB51}" srcOrd="0" destOrd="1" presId="urn:microsoft.com/office/officeart/2005/8/layout/vList4"/>
    <dgm:cxn modelId="{3814E0D5-B078-4C13-98BF-50929D8104E8}" srcId="{F7B69415-D4CC-4AE7-8BBF-BF9041BA12A7}" destId="{F4467EEE-8B67-4491-BFC6-DC4B44614566}" srcOrd="3" destOrd="0" parTransId="{4C965A7E-5E97-4E67-A214-6A8963A06DD0}" sibTransId="{DDF0BD0D-CA8E-4E05-B81F-8D5D1593D165}"/>
    <dgm:cxn modelId="{83A65DD0-9BF9-4840-B2A7-B49CFFC45789}" type="presOf" srcId="{F7B69415-D4CC-4AE7-8BBF-BF9041BA12A7}" destId="{2C42E0CE-EC34-4E9D-AD94-4C2E4E13EDBB}" srcOrd="0" destOrd="0" presId="urn:microsoft.com/office/officeart/2005/8/layout/vList4"/>
    <dgm:cxn modelId="{72E4E398-3845-4C11-B8D3-5DF8DEE3216D}" type="presOf" srcId="{9C3C91A7-8517-4862-8427-BF87A5F71E7F}" destId="{809D1A49-DE85-4A73-A010-6C9BD324B635}" srcOrd="0" destOrd="1" presId="urn:microsoft.com/office/officeart/2005/8/layout/vList4"/>
    <dgm:cxn modelId="{51EDA4D1-BE2A-49A9-9FDD-402AB8608549}" type="presOf" srcId="{9C3C91A7-8517-4862-8427-BF87A5F71E7F}" destId="{B4CFCF89-768B-4694-8C9E-C312840843C3}" srcOrd="1" destOrd="1" presId="urn:microsoft.com/office/officeart/2005/8/layout/vList4"/>
    <dgm:cxn modelId="{E887ECA4-889E-4E41-A664-CB59D27A7E3D}" srcId="{F7B69415-D4CC-4AE7-8BBF-BF9041BA12A7}" destId="{0588E291-AFFF-47F9-A98B-555BBCD1AADC}" srcOrd="0" destOrd="0" parTransId="{99932E0C-5AAB-4557-9791-B5885AA2654F}" sibTransId="{6C965EEB-63DF-4BEE-9741-916EF4DCD4BC}"/>
    <dgm:cxn modelId="{012F5D18-203B-4D28-8CE7-5F14087173F5}" type="presOf" srcId="{560BA15E-6473-418E-BDF4-49FE51E3C3C5}" destId="{557A689D-04AC-41D1-BC51-881D6E84B838}" srcOrd="1" destOrd="1" presId="urn:microsoft.com/office/officeart/2005/8/layout/vList4"/>
    <dgm:cxn modelId="{02CC52FE-0B10-48C3-A77A-2A328A6F5DDC}" srcId="{F7B69415-D4CC-4AE7-8BBF-BF9041BA12A7}" destId="{A6C20EB8-BD74-49F3-816E-52FF12AF3F4C}" srcOrd="2" destOrd="0" parTransId="{562FFEB5-CE85-4EEB-8097-B1D6DFF18546}" sibTransId="{35FF3DD6-A903-4566-AB91-6FE4B8CF8F93}"/>
    <dgm:cxn modelId="{C5314B06-FFA9-4BC3-B502-C59DEBB05F52}" srcId="{AA01F1AF-CE8E-4083-875C-059B18795314}" destId="{E2C86818-4200-45F6-B210-676850ABB5DF}" srcOrd="0" destOrd="0" parTransId="{5B901384-387E-4670-92D6-58D6BC9D297D}" sibTransId="{407E97D1-BF01-430F-82C2-D7F490232022}"/>
    <dgm:cxn modelId="{FEAAEA98-14EE-4593-A6E9-D1D14B9D8F90}" type="presOf" srcId="{F4467EEE-8B67-4491-BFC6-DC4B44614566}" destId="{B4CFCF89-768B-4694-8C9E-C312840843C3}" srcOrd="1" destOrd="0" presId="urn:microsoft.com/office/officeart/2005/8/layout/vList4"/>
    <dgm:cxn modelId="{B0B0BCAF-0521-4451-8384-689771655AF7}" srcId="{F7B69415-D4CC-4AE7-8BBF-BF9041BA12A7}" destId="{AA01F1AF-CE8E-4083-875C-059B18795314}" srcOrd="1" destOrd="0" parTransId="{BA83EC62-C865-4E53-8AC1-3B8E4BBE2AA2}" sibTransId="{FBFAC183-4A07-40C9-8A55-0A3958B9E858}"/>
    <dgm:cxn modelId="{9928CF25-41AD-42C5-9AC5-E1840DF29D77}" type="presOf" srcId="{A6C20EB8-BD74-49F3-816E-52FF12AF3F4C}" destId="{557A689D-04AC-41D1-BC51-881D6E84B838}" srcOrd="1" destOrd="0" presId="urn:microsoft.com/office/officeart/2005/8/layout/vList4"/>
    <dgm:cxn modelId="{054BFD4E-9793-4098-A619-98F2B44C914B}" srcId="{F4467EEE-8B67-4491-BFC6-DC4B44614566}" destId="{9C3C91A7-8517-4862-8427-BF87A5F71E7F}" srcOrd="0" destOrd="0" parTransId="{65434849-DC63-46F5-B13C-41673EA6D09C}" sibTransId="{F4AC8413-15F6-4340-AFBF-F38A6A30F543}"/>
    <dgm:cxn modelId="{F3E197DE-F376-4825-A579-8A8C15E29F9E}" type="presOf" srcId="{AA01F1AF-CE8E-4083-875C-059B18795314}" destId="{C0449A8C-4FE0-4032-AA99-2F2A9F04FBE3}" srcOrd="0" destOrd="0" presId="urn:microsoft.com/office/officeart/2005/8/layout/vList4"/>
    <dgm:cxn modelId="{F3CF0253-2218-431B-8FFF-009E87EE7132}" type="presOf" srcId="{0588E291-AFFF-47F9-A98B-555BBCD1AADC}" destId="{0CFF4CFB-B1A6-43B4-9063-0C3D7DFFCB51}" srcOrd="0" destOrd="0" presId="urn:microsoft.com/office/officeart/2005/8/layout/vList4"/>
    <dgm:cxn modelId="{C2F2B63A-54D9-4915-B391-7839720EAC87}" type="presOf" srcId="{560BA15E-6473-418E-BDF4-49FE51E3C3C5}" destId="{6171FBE0-42F8-4FDD-AC52-0D6E39D139D6}" srcOrd="0" destOrd="1" presId="urn:microsoft.com/office/officeart/2005/8/layout/vList4"/>
    <dgm:cxn modelId="{DF361CAA-2FE8-4755-A49A-BE6EC6B061EF}" type="presOf" srcId="{AA01F1AF-CE8E-4083-875C-059B18795314}" destId="{D893A265-0DCF-47AF-9428-0B9AA9B78593}" srcOrd="1" destOrd="0" presId="urn:microsoft.com/office/officeart/2005/8/layout/vList4"/>
    <dgm:cxn modelId="{96D14FC0-9C48-4046-B06C-83747E9B3D46}" srcId="{0588E291-AFFF-47F9-A98B-555BBCD1AADC}" destId="{111E1E4A-494C-4887-A124-272DD8EAAC15}" srcOrd="0" destOrd="0" parTransId="{4010B617-9558-4478-84AD-3CB482B83458}" sibTransId="{6D9BC9DA-403A-460D-83AC-17F58AF26598}"/>
    <dgm:cxn modelId="{252ECAF4-AA67-4DE0-98B9-EF4E8AF224D6}" type="presOf" srcId="{F4467EEE-8B67-4491-BFC6-DC4B44614566}" destId="{809D1A49-DE85-4A73-A010-6C9BD324B635}" srcOrd="0" destOrd="0" presId="urn:microsoft.com/office/officeart/2005/8/layout/vList4"/>
    <dgm:cxn modelId="{07AF369A-70CC-4DE2-8A1F-14C3ECB3CB51}" type="presOf" srcId="{111E1E4A-494C-4887-A124-272DD8EAAC15}" destId="{FFBC2D0F-3C04-41FC-8F27-7D49CE446482}" srcOrd="1" destOrd="1" presId="urn:microsoft.com/office/officeart/2005/8/layout/vList4"/>
    <dgm:cxn modelId="{DE120D6E-90CE-4089-964A-9D38C978B08F}" type="presParOf" srcId="{2C42E0CE-EC34-4E9D-AD94-4C2E4E13EDBB}" destId="{105D283E-7E59-40B9-9EB4-3E4226976DE9}" srcOrd="0" destOrd="0" presId="urn:microsoft.com/office/officeart/2005/8/layout/vList4"/>
    <dgm:cxn modelId="{D5B678BE-BB2D-4471-B56A-4C7518F71407}" type="presParOf" srcId="{105D283E-7E59-40B9-9EB4-3E4226976DE9}" destId="{0CFF4CFB-B1A6-43B4-9063-0C3D7DFFCB51}" srcOrd="0" destOrd="0" presId="urn:microsoft.com/office/officeart/2005/8/layout/vList4"/>
    <dgm:cxn modelId="{F6CEE253-42C0-434E-A10E-74C0BCC843D7}" type="presParOf" srcId="{105D283E-7E59-40B9-9EB4-3E4226976DE9}" destId="{F9C66765-01A3-4D0D-BD62-299F227988AC}" srcOrd="1" destOrd="0" presId="urn:microsoft.com/office/officeart/2005/8/layout/vList4"/>
    <dgm:cxn modelId="{10A48823-59BB-4BEF-82D7-92D826166C5D}" type="presParOf" srcId="{105D283E-7E59-40B9-9EB4-3E4226976DE9}" destId="{FFBC2D0F-3C04-41FC-8F27-7D49CE446482}" srcOrd="2" destOrd="0" presId="urn:microsoft.com/office/officeart/2005/8/layout/vList4"/>
    <dgm:cxn modelId="{D46A59A3-35B3-4136-9055-A5430ED33302}" type="presParOf" srcId="{2C42E0CE-EC34-4E9D-AD94-4C2E4E13EDBB}" destId="{39100D6C-2859-4F6E-8131-02456C9AEF44}" srcOrd="1" destOrd="0" presId="urn:microsoft.com/office/officeart/2005/8/layout/vList4"/>
    <dgm:cxn modelId="{76404F55-6A83-4853-A47A-9E466D1B69D0}" type="presParOf" srcId="{2C42E0CE-EC34-4E9D-AD94-4C2E4E13EDBB}" destId="{22F30CE2-0086-461C-8889-FAF4FF205D80}" srcOrd="2" destOrd="0" presId="urn:microsoft.com/office/officeart/2005/8/layout/vList4"/>
    <dgm:cxn modelId="{C655E88E-FEEA-4F9C-8631-12F0DE8DEEC9}" type="presParOf" srcId="{22F30CE2-0086-461C-8889-FAF4FF205D80}" destId="{C0449A8C-4FE0-4032-AA99-2F2A9F04FBE3}" srcOrd="0" destOrd="0" presId="urn:microsoft.com/office/officeart/2005/8/layout/vList4"/>
    <dgm:cxn modelId="{85AC4BB3-684D-491D-B579-35FBC80B2439}" type="presParOf" srcId="{22F30CE2-0086-461C-8889-FAF4FF205D80}" destId="{22BF2BC9-A1EA-450E-B4A1-38EA8151C3E3}" srcOrd="1" destOrd="0" presId="urn:microsoft.com/office/officeart/2005/8/layout/vList4"/>
    <dgm:cxn modelId="{495FEE42-96D5-417F-934A-4EA95E4C97DB}" type="presParOf" srcId="{22F30CE2-0086-461C-8889-FAF4FF205D80}" destId="{D893A265-0DCF-47AF-9428-0B9AA9B78593}" srcOrd="2" destOrd="0" presId="urn:microsoft.com/office/officeart/2005/8/layout/vList4"/>
    <dgm:cxn modelId="{68E647BA-7AF7-40BA-B911-B52705140D35}" type="presParOf" srcId="{2C42E0CE-EC34-4E9D-AD94-4C2E4E13EDBB}" destId="{90DC948E-7AEA-419C-897D-717607516093}" srcOrd="3" destOrd="0" presId="urn:microsoft.com/office/officeart/2005/8/layout/vList4"/>
    <dgm:cxn modelId="{0213670C-B011-4157-8C1B-F660FF6EE1BA}" type="presParOf" srcId="{2C42E0CE-EC34-4E9D-AD94-4C2E4E13EDBB}" destId="{1C02B198-BC89-47F9-9BA0-BE4A1F9FB9DC}" srcOrd="4" destOrd="0" presId="urn:microsoft.com/office/officeart/2005/8/layout/vList4"/>
    <dgm:cxn modelId="{FDB75FFE-F6DF-472F-94B3-F27315F44085}" type="presParOf" srcId="{1C02B198-BC89-47F9-9BA0-BE4A1F9FB9DC}" destId="{6171FBE0-42F8-4FDD-AC52-0D6E39D139D6}" srcOrd="0" destOrd="0" presId="urn:microsoft.com/office/officeart/2005/8/layout/vList4"/>
    <dgm:cxn modelId="{BC9B052A-19D3-4BFB-A691-4455ECA9AC31}" type="presParOf" srcId="{1C02B198-BC89-47F9-9BA0-BE4A1F9FB9DC}" destId="{7AA4EA3E-9E17-4D8B-B3A2-B9A22E372BBF}" srcOrd="1" destOrd="0" presId="urn:microsoft.com/office/officeart/2005/8/layout/vList4"/>
    <dgm:cxn modelId="{E9421A95-F225-4842-9097-6A2591BDE95C}" type="presParOf" srcId="{1C02B198-BC89-47F9-9BA0-BE4A1F9FB9DC}" destId="{557A689D-04AC-41D1-BC51-881D6E84B838}" srcOrd="2" destOrd="0" presId="urn:microsoft.com/office/officeart/2005/8/layout/vList4"/>
    <dgm:cxn modelId="{CA7790D4-CF7D-4A5C-88B7-9F2CE411BCA1}" type="presParOf" srcId="{2C42E0CE-EC34-4E9D-AD94-4C2E4E13EDBB}" destId="{B168AF7A-F5F1-4D0C-BAAC-7E6CCB6387EC}" srcOrd="5" destOrd="0" presId="urn:microsoft.com/office/officeart/2005/8/layout/vList4"/>
    <dgm:cxn modelId="{2DCA1477-ED6C-4758-B527-52FDFAC38B1A}" type="presParOf" srcId="{2C42E0CE-EC34-4E9D-AD94-4C2E4E13EDBB}" destId="{721FA48E-DBED-4764-8710-B3096712B9ED}" srcOrd="6" destOrd="0" presId="urn:microsoft.com/office/officeart/2005/8/layout/vList4"/>
    <dgm:cxn modelId="{E6F112A1-3F36-4B85-AB83-14B011D410B6}" type="presParOf" srcId="{721FA48E-DBED-4764-8710-B3096712B9ED}" destId="{809D1A49-DE85-4A73-A010-6C9BD324B635}" srcOrd="0" destOrd="0" presId="urn:microsoft.com/office/officeart/2005/8/layout/vList4"/>
    <dgm:cxn modelId="{3BA61E86-729A-4E25-A304-0D292E449D18}" type="presParOf" srcId="{721FA48E-DBED-4764-8710-B3096712B9ED}" destId="{2FD8DCC8-3893-4CE9-8947-93BD6F4CBE01}" srcOrd="1" destOrd="0" presId="urn:microsoft.com/office/officeart/2005/8/layout/vList4"/>
    <dgm:cxn modelId="{3FA642EA-D916-4AF0-BB5B-17DC64AF0671}" type="presParOf" srcId="{721FA48E-DBED-4764-8710-B3096712B9ED}" destId="{B4CFCF89-768B-4694-8C9E-C312840843C3}"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7B69415-D4CC-4AE7-8BBF-BF9041BA12A7}" type="doc">
      <dgm:prSet loTypeId="urn:microsoft.com/office/officeart/2005/8/layout/vList4" loCatId="list" qsTypeId="urn:microsoft.com/office/officeart/2005/8/quickstyle/simple1" qsCatId="simple" csTypeId="urn:microsoft.com/office/officeart/2005/8/colors/accent6_2" csCatId="accent6" phldr="1"/>
      <dgm:spPr/>
      <dgm:t>
        <a:bodyPr/>
        <a:lstStyle/>
        <a:p>
          <a:endParaRPr lang="es-CO"/>
        </a:p>
      </dgm:t>
    </dgm:pt>
    <dgm:pt modelId="{0588E291-AFFF-47F9-A98B-555BBCD1AADC}">
      <dgm:prSet phldrT="[Texto]"/>
      <dgm:spPr/>
      <dgm:t>
        <a:bodyPr/>
        <a:lstStyle/>
        <a:p>
          <a:r>
            <a:rPr lang="es-CO" dirty="0" smtClean="0"/>
            <a:t>GIRA </a:t>
          </a:r>
          <a:endParaRPr lang="es-CO" dirty="0"/>
        </a:p>
      </dgm:t>
    </dgm:pt>
    <dgm:pt modelId="{99932E0C-5AAB-4557-9791-B5885AA2654F}" type="parTrans" cxnId="{E887ECA4-889E-4E41-A664-CB59D27A7E3D}">
      <dgm:prSet/>
      <dgm:spPr/>
      <dgm:t>
        <a:bodyPr/>
        <a:lstStyle/>
        <a:p>
          <a:endParaRPr lang="es-CO"/>
        </a:p>
      </dgm:t>
    </dgm:pt>
    <dgm:pt modelId="{6C965EEB-63DF-4BEE-9741-916EF4DCD4BC}" type="sibTrans" cxnId="{E887ECA4-889E-4E41-A664-CB59D27A7E3D}">
      <dgm:prSet/>
      <dgm:spPr/>
      <dgm:t>
        <a:bodyPr/>
        <a:lstStyle/>
        <a:p>
          <a:endParaRPr lang="es-CO"/>
        </a:p>
      </dgm:t>
    </dgm:pt>
    <dgm:pt modelId="{111E1E4A-494C-4887-A124-272DD8EAAC15}">
      <dgm:prSet phldrT="[Texto]"/>
      <dgm:spPr/>
      <dgm:t>
        <a:bodyPr/>
        <a:lstStyle/>
        <a:p>
          <a:r>
            <a:rPr lang="es-ES" dirty="0" smtClean="0"/>
            <a:t>Grupo de Investigación en Recursos Ambientales </a:t>
          </a:r>
          <a:endParaRPr lang="es-CO" dirty="0"/>
        </a:p>
      </dgm:t>
    </dgm:pt>
    <dgm:pt modelId="{4010B617-9558-4478-84AD-3CB482B83458}" type="parTrans" cxnId="{96D14FC0-9C48-4046-B06C-83747E9B3D46}">
      <dgm:prSet/>
      <dgm:spPr/>
      <dgm:t>
        <a:bodyPr/>
        <a:lstStyle/>
        <a:p>
          <a:endParaRPr lang="es-CO"/>
        </a:p>
      </dgm:t>
    </dgm:pt>
    <dgm:pt modelId="{6D9BC9DA-403A-460D-83AC-17F58AF26598}" type="sibTrans" cxnId="{96D14FC0-9C48-4046-B06C-83747E9B3D46}">
      <dgm:prSet/>
      <dgm:spPr/>
      <dgm:t>
        <a:bodyPr/>
        <a:lstStyle/>
        <a:p>
          <a:endParaRPr lang="es-CO"/>
        </a:p>
      </dgm:t>
    </dgm:pt>
    <dgm:pt modelId="{AA01F1AF-CE8E-4083-875C-059B18795314}">
      <dgm:prSet phldrT="[Texto]"/>
      <dgm:spPr/>
      <dgm:t>
        <a:bodyPr/>
        <a:lstStyle/>
        <a:p>
          <a:r>
            <a:rPr lang="es-CO" dirty="0" err="1" smtClean="0"/>
            <a:t>GIECSA</a:t>
          </a:r>
          <a:endParaRPr lang="es-CO" dirty="0"/>
        </a:p>
      </dgm:t>
    </dgm:pt>
    <dgm:pt modelId="{BA83EC62-C865-4E53-8AC1-3B8E4BBE2AA2}" type="parTrans" cxnId="{B0B0BCAF-0521-4451-8384-689771655AF7}">
      <dgm:prSet/>
      <dgm:spPr/>
      <dgm:t>
        <a:bodyPr/>
        <a:lstStyle/>
        <a:p>
          <a:endParaRPr lang="es-CO"/>
        </a:p>
      </dgm:t>
    </dgm:pt>
    <dgm:pt modelId="{FBFAC183-4A07-40C9-8A55-0A3958B9E858}" type="sibTrans" cxnId="{B0B0BCAF-0521-4451-8384-689771655AF7}">
      <dgm:prSet/>
      <dgm:spPr/>
      <dgm:t>
        <a:bodyPr/>
        <a:lstStyle/>
        <a:p>
          <a:endParaRPr lang="es-CO"/>
        </a:p>
      </dgm:t>
    </dgm:pt>
    <dgm:pt modelId="{E2C86818-4200-45F6-B210-676850ABB5DF}">
      <dgm:prSet phldrT="[Texto]"/>
      <dgm:spPr/>
      <dgm:t>
        <a:bodyPr/>
        <a:lstStyle/>
        <a:p>
          <a:r>
            <a:rPr lang="es-ES" dirty="0" smtClean="0"/>
            <a:t>Grupo de Investigación en Ecosistemas y Servicios Ambientales </a:t>
          </a:r>
          <a:endParaRPr lang="es-CO" dirty="0"/>
        </a:p>
      </dgm:t>
    </dgm:pt>
    <dgm:pt modelId="{5B901384-387E-4670-92D6-58D6BC9D297D}" type="parTrans" cxnId="{C5314B06-FFA9-4BC3-B502-C59DEBB05F52}">
      <dgm:prSet/>
      <dgm:spPr/>
      <dgm:t>
        <a:bodyPr/>
        <a:lstStyle/>
        <a:p>
          <a:endParaRPr lang="es-CO"/>
        </a:p>
      </dgm:t>
    </dgm:pt>
    <dgm:pt modelId="{407E97D1-BF01-430F-82C2-D7F490232022}" type="sibTrans" cxnId="{C5314B06-FFA9-4BC3-B502-C59DEBB05F52}">
      <dgm:prSet/>
      <dgm:spPr/>
      <dgm:t>
        <a:bodyPr/>
        <a:lstStyle/>
        <a:p>
          <a:endParaRPr lang="es-CO"/>
        </a:p>
      </dgm:t>
    </dgm:pt>
    <dgm:pt modelId="{A6C20EB8-BD74-49F3-816E-52FF12AF3F4C}">
      <dgm:prSet phldrT="[Texto]"/>
      <dgm:spPr/>
      <dgm:t>
        <a:bodyPr/>
        <a:lstStyle/>
        <a:p>
          <a:r>
            <a:rPr lang="es-CO" dirty="0" err="1" smtClean="0"/>
            <a:t>GICSE</a:t>
          </a:r>
          <a:endParaRPr lang="es-CO" dirty="0"/>
        </a:p>
      </dgm:t>
    </dgm:pt>
    <dgm:pt modelId="{562FFEB5-CE85-4EEB-8097-B1D6DFF18546}" type="parTrans" cxnId="{02CC52FE-0B10-48C3-A77A-2A328A6F5DDC}">
      <dgm:prSet/>
      <dgm:spPr/>
      <dgm:t>
        <a:bodyPr/>
        <a:lstStyle/>
        <a:p>
          <a:endParaRPr lang="es-CO"/>
        </a:p>
      </dgm:t>
    </dgm:pt>
    <dgm:pt modelId="{35FF3DD6-A903-4566-AB91-6FE4B8CF8F93}" type="sibTrans" cxnId="{02CC52FE-0B10-48C3-A77A-2A328A6F5DDC}">
      <dgm:prSet/>
      <dgm:spPr/>
      <dgm:t>
        <a:bodyPr/>
        <a:lstStyle/>
        <a:p>
          <a:endParaRPr lang="es-CO"/>
        </a:p>
      </dgm:t>
    </dgm:pt>
    <dgm:pt modelId="{560BA15E-6473-418E-BDF4-49FE51E3C3C5}">
      <dgm:prSet phldrT="[Texto]"/>
      <dgm:spPr/>
      <dgm:t>
        <a:bodyPr/>
        <a:lstStyle/>
        <a:p>
          <a:r>
            <a:rPr lang="es-ES" dirty="0" smtClean="0"/>
            <a:t>Grupo de Investigación en Ciencias Socioeconómicas y Empresariales</a:t>
          </a:r>
          <a:endParaRPr lang="es-CO" dirty="0"/>
        </a:p>
      </dgm:t>
    </dgm:pt>
    <dgm:pt modelId="{BDE398C0-C58E-4F22-9D04-E0D35884D1F0}" type="parTrans" cxnId="{C73301C0-71E7-4BF3-BF3E-F77711036D71}">
      <dgm:prSet/>
      <dgm:spPr/>
      <dgm:t>
        <a:bodyPr/>
        <a:lstStyle/>
        <a:p>
          <a:endParaRPr lang="es-CO"/>
        </a:p>
      </dgm:t>
    </dgm:pt>
    <dgm:pt modelId="{006CCE7B-6AFD-4F98-9E7C-276F2F439566}" type="sibTrans" cxnId="{C73301C0-71E7-4BF3-BF3E-F77711036D71}">
      <dgm:prSet/>
      <dgm:spPr/>
      <dgm:t>
        <a:bodyPr/>
        <a:lstStyle/>
        <a:p>
          <a:endParaRPr lang="es-CO"/>
        </a:p>
      </dgm:t>
    </dgm:pt>
    <dgm:pt modelId="{2C42E0CE-EC34-4E9D-AD94-4C2E4E13EDBB}" type="pres">
      <dgm:prSet presAssocID="{F7B69415-D4CC-4AE7-8BBF-BF9041BA12A7}" presName="linear" presStyleCnt="0">
        <dgm:presLayoutVars>
          <dgm:dir/>
          <dgm:resizeHandles val="exact"/>
        </dgm:presLayoutVars>
      </dgm:prSet>
      <dgm:spPr/>
      <dgm:t>
        <a:bodyPr/>
        <a:lstStyle/>
        <a:p>
          <a:endParaRPr lang="es-CO"/>
        </a:p>
      </dgm:t>
    </dgm:pt>
    <dgm:pt modelId="{105D283E-7E59-40B9-9EB4-3E4226976DE9}" type="pres">
      <dgm:prSet presAssocID="{0588E291-AFFF-47F9-A98B-555BBCD1AADC}" presName="comp" presStyleCnt="0"/>
      <dgm:spPr/>
    </dgm:pt>
    <dgm:pt modelId="{0CFF4CFB-B1A6-43B4-9063-0C3D7DFFCB51}" type="pres">
      <dgm:prSet presAssocID="{0588E291-AFFF-47F9-A98B-555BBCD1AADC}" presName="box" presStyleLbl="node1" presStyleIdx="0" presStyleCnt="3"/>
      <dgm:spPr/>
      <dgm:t>
        <a:bodyPr/>
        <a:lstStyle/>
        <a:p>
          <a:endParaRPr lang="es-CO"/>
        </a:p>
      </dgm:t>
    </dgm:pt>
    <dgm:pt modelId="{F9C66765-01A3-4D0D-BD62-299F227988AC}" type="pres">
      <dgm:prSet presAssocID="{0588E291-AFFF-47F9-A98B-555BBCD1AADC}" presName="img" presStyleLbl="fgImgPlace1" presStyleIdx="0" presStyleCnt="3"/>
      <dgm:spPr/>
    </dgm:pt>
    <dgm:pt modelId="{FFBC2D0F-3C04-41FC-8F27-7D49CE446482}" type="pres">
      <dgm:prSet presAssocID="{0588E291-AFFF-47F9-A98B-555BBCD1AADC}" presName="text" presStyleLbl="node1" presStyleIdx="0" presStyleCnt="3">
        <dgm:presLayoutVars>
          <dgm:bulletEnabled val="1"/>
        </dgm:presLayoutVars>
      </dgm:prSet>
      <dgm:spPr/>
      <dgm:t>
        <a:bodyPr/>
        <a:lstStyle/>
        <a:p>
          <a:endParaRPr lang="es-CO"/>
        </a:p>
      </dgm:t>
    </dgm:pt>
    <dgm:pt modelId="{39100D6C-2859-4F6E-8131-02456C9AEF44}" type="pres">
      <dgm:prSet presAssocID="{6C965EEB-63DF-4BEE-9741-916EF4DCD4BC}" presName="spacer" presStyleCnt="0"/>
      <dgm:spPr/>
    </dgm:pt>
    <dgm:pt modelId="{22F30CE2-0086-461C-8889-FAF4FF205D80}" type="pres">
      <dgm:prSet presAssocID="{AA01F1AF-CE8E-4083-875C-059B18795314}" presName="comp" presStyleCnt="0"/>
      <dgm:spPr/>
    </dgm:pt>
    <dgm:pt modelId="{C0449A8C-4FE0-4032-AA99-2F2A9F04FBE3}" type="pres">
      <dgm:prSet presAssocID="{AA01F1AF-CE8E-4083-875C-059B18795314}" presName="box" presStyleLbl="node1" presStyleIdx="1" presStyleCnt="3"/>
      <dgm:spPr/>
      <dgm:t>
        <a:bodyPr/>
        <a:lstStyle/>
        <a:p>
          <a:endParaRPr lang="es-CO"/>
        </a:p>
      </dgm:t>
    </dgm:pt>
    <dgm:pt modelId="{22BF2BC9-A1EA-450E-B4A1-38EA8151C3E3}" type="pres">
      <dgm:prSet presAssocID="{AA01F1AF-CE8E-4083-875C-059B18795314}" presName="img" presStyleLbl="fgImgPlace1" presStyleIdx="1" presStyleCnt="3"/>
      <dgm:spPr/>
    </dgm:pt>
    <dgm:pt modelId="{D893A265-0DCF-47AF-9428-0B9AA9B78593}" type="pres">
      <dgm:prSet presAssocID="{AA01F1AF-CE8E-4083-875C-059B18795314}" presName="text" presStyleLbl="node1" presStyleIdx="1" presStyleCnt="3">
        <dgm:presLayoutVars>
          <dgm:bulletEnabled val="1"/>
        </dgm:presLayoutVars>
      </dgm:prSet>
      <dgm:spPr/>
      <dgm:t>
        <a:bodyPr/>
        <a:lstStyle/>
        <a:p>
          <a:endParaRPr lang="es-CO"/>
        </a:p>
      </dgm:t>
    </dgm:pt>
    <dgm:pt modelId="{90DC948E-7AEA-419C-897D-717607516093}" type="pres">
      <dgm:prSet presAssocID="{FBFAC183-4A07-40C9-8A55-0A3958B9E858}" presName="spacer" presStyleCnt="0"/>
      <dgm:spPr/>
    </dgm:pt>
    <dgm:pt modelId="{1C02B198-BC89-47F9-9BA0-BE4A1F9FB9DC}" type="pres">
      <dgm:prSet presAssocID="{A6C20EB8-BD74-49F3-816E-52FF12AF3F4C}" presName="comp" presStyleCnt="0"/>
      <dgm:spPr/>
    </dgm:pt>
    <dgm:pt modelId="{6171FBE0-42F8-4FDD-AC52-0D6E39D139D6}" type="pres">
      <dgm:prSet presAssocID="{A6C20EB8-BD74-49F3-816E-52FF12AF3F4C}" presName="box" presStyleLbl="node1" presStyleIdx="2" presStyleCnt="3"/>
      <dgm:spPr/>
      <dgm:t>
        <a:bodyPr/>
        <a:lstStyle/>
        <a:p>
          <a:endParaRPr lang="es-CO"/>
        </a:p>
      </dgm:t>
    </dgm:pt>
    <dgm:pt modelId="{7AA4EA3E-9E17-4D8B-B3A2-B9A22E372BBF}" type="pres">
      <dgm:prSet presAssocID="{A6C20EB8-BD74-49F3-816E-52FF12AF3F4C}" presName="img" presStyleLbl="fgImgPlace1" presStyleIdx="2" presStyleCnt="3"/>
      <dgm:spPr/>
    </dgm:pt>
    <dgm:pt modelId="{557A689D-04AC-41D1-BC51-881D6E84B838}" type="pres">
      <dgm:prSet presAssocID="{A6C20EB8-BD74-49F3-816E-52FF12AF3F4C}" presName="text" presStyleLbl="node1" presStyleIdx="2" presStyleCnt="3">
        <dgm:presLayoutVars>
          <dgm:bulletEnabled val="1"/>
        </dgm:presLayoutVars>
      </dgm:prSet>
      <dgm:spPr/>
      <dgm:t>
        <a:bodyPr/>
        <a:lstStyle/>
        <a:p>
          <a:endParaRPr lang="es-CO"/>
        </a:p>
      </dgm:t>
    </dgm:pt>
  </dgm:ptLst>
  <dgm:cxnLst>
    <dgm:cxn modelId="{0A294CFF-4B44-45FD-9CBB-FCD2753A1260}" type="presOf" srcId="{560BA15E-6473-418E-BDF4-49FE51E3C3C5}" destId="{6171FBE0-42F8-4FDD-AC52-0D6E39D139D6}" srcOrd="0" destOrd="1" presId="urn:microsoft.com/office/officeart/2005/8/layout/vList4"/>
    <dgm:cxn modelId="{95B67F30-EE26-4702-9B85-1D6C58A307B5}" type="presOf" srcId="{A6C20EB8-BD74-49F3-816E-52FF12AF3F4C}" destId="{6171FBE0-42F8-4FDD-AC52-0D6E39D139D6}" srcOrd="0" destOrd="0" presId="urn:microsoft.com/office/officeart/2005/8/layout/vList4"/>
    <dgm:cxn modelId="{0AB2E6C3-F352-4A76-B3E5-6859702A98DD}" type="presOf" srcId="{E2C86818-4200-45F6-B210-676850ABB5DF}" destId="{C0449A8C-4FE0-4032-AA99-2F2A9F04FBE3}" srcOrd="0" destOrd="1" presId="urn:microsoft.com/office/officeart/2005/8/layout/vList4"/>
    <dgm:cxn modelId="{F0283DB9-B34D-403C-AD43-CD1D73C8E6B3}" type="presOf" srcId="{E2C86818-4200-45F6-B210-676850ABB5DF}" destId="{D893A265-0DCF-47AF-9428-0B9AA9B78593}" srcOrd="1" destOrd="1" presId="urn:microsoft.com/office/officeart/2005/8/layout/vList4"/>
    <dgm:cxn modelId="{02CC52FE-0B10-48C3-A77A-2A328A6F5DDC}" srcId="{F7B69415-D4CC-4AE7-8BBF-BF9041BA12A7}" destId="{A6C20EB8-BD74-49F3-816E-52FF12AF3F4C}" srcOrd="2" destOrd="0" parTransId="{562FFEB5-CE85-4EEB-8097-B1D6DFF18546}" sibTransId="{35FF3DD6-A903-4566-AB91-6FE4B8CF8F93}"/>
    <dgm:cxn modelId="{9DF670F9-4BFE-4825-9A00-52848483A446}" type="presOf" srcId="{A6C20EB8-BD74-49F3-816E-52FF12AF3F4C}" destId="{557A689D-04AC-41D1-BC51-881D6E84B838}" srcOrd="1" destOrd="0" presId="urn:microsoft.com/office/officeart/2005/8/layout/vList4"/>
    <dgm:cxn modelId="{56DE8BB4-7D19-4282-88B5-ABF3B9CD065E}" type="presOf" srcId="{0588E291-AFFF-47F9-A98B-555BBCD1AADC}" destId="{0CFF4CFB-B1A6-43B4-9063-0C3D7DFFCB51}" srcOrd="0" destOrd="0" presId="urn:microsoft.com/office/officeart/2005/8/layout/vList4"/>
    <dgm:cxn modelId="{C73301C0-71E7-4BF3-BF3E-F77711036D71}" srcId="{A6C20EB8-BD74-49F3-816E-52FF12AF3F4C}" destId="{560BA15E-6473-418E-BDF4-49FE51E3C3C5}" srcOrd="0" destOrd="0" parTransId="{BDE398C0-C58E-4F22-9D04-E0D35884D1F0}" sibTransId="{006CCE7B-6AFD-4F98-9E7C-276F2F439566}"/>
    <dgm:cxn modelId="{E887ECA4-889E-4E41-A664-CB59D27A7E3D}" srcId="{F7B69415-D4CC-4AE7-8BBF-BF9041BA12A7}" destId="{0588E291-AFFF-47F9-A98B-555BBCD1AADC}" srcOrd="0" destOrd="0" parTransId="{99932E0C-5AAB-4557-9791-B5885AA2654F}" sibTransId="{6C965EEB-63DF-4BEE-9741-916EF4DCD4BC}"/>
    <dgm:cxn modelId="{3201117D-08EF-45E9-8FB8-52F3ABA51243}" type="presOf" srcId="{111E1E4A-494C-4887-A124-272DD8EAAC15}" destId="{FFBC2D0F-3C04-41FC-8F27-7D49CE446482}" srcOrd="1" destOrd="1" presId="urn:microsoft.com/office/officeart/2005/8/layout/vList4"/>
    <dgm:cxn modelId="{96D14FC0-9C48-4046-B06C-83747E9B3D46}" srcId="{0588E291-AFFF-47F9-A98B-555BBCD1AADC}" destId="{111E1E4A-494C-4887-A124-272DD8EAAC15}" srcOrd="0" destOrd="0" parTransId="{4010B617-9558-4478-84AD-3CB482B83458}" sibTransId="{6D9BC9DA-403A-460D-83AC-17F58AF26598}"/>
    <dgm:cxn modelId="{B0B0BCAF-0521-4451-8384-689771655AF7}" srcId="{F7B69415-D4CC-4AE7-8BBF-BF9041BA12A7}" destId="{AA01F1AF-CE8E-4083-875C-059B18795314}" srcOrd="1" destOrd="0" parTransId="{BA83EC62-C865-4E53-8AC1-3B8E4BBE2AA2}" sibTransId="{FBFAC183-4A07-40C9-8A55-0A3958B9E858}"/>
    <dgm:cxn modelId="{CC2BAFF0-7464-4065-B2C8-6E5103EE4844}" type="presOf" srcId="{560BA15E-6473-418E-BDF4-49FE51E3C3C5}" destId="{557A689D-04AC-41D1-BC51-881D6E84B838}" srcOrd="1" destOrd="1" presId="urn:microsoft.com/office/officeart/2005/8/layout/vList4"/>
    <dgm:cxn modelId="{C5314B06-FFA9-4BC3-B502-C59DEBB05F52}" srcId="{AA01F1AF-CE8E-4083-875C-059B18795314}" destId="{E2C86818-4200-45F6-B210-676850ABB5DF}" srcOrd="0" destOrd="0" parTransId="{5B901384-387E-4670-92D6-58D6BC9D297D}" sibTransId="{407E97D1-BF01-430F-82C2-D7F490232022}"/>
    <dgm:cxn modelId="{DAC56DBC-6A53-4983-BA5A-B16265C789A3}" type="presOf" srcId="{F7B69415-D4CC-4AE7-8BBF-BF9041BA12A7}" destId="{2C42E0CE-EC34-4E9D-AD94-4C2E4E13EDBB}" srcOrd="0" destOrd="0" presId="urn:microsoft.com/office/officeart/2005/8/layout/vList4"/>
    <dgm:cxn modelId="{E31FF258-45E1-4A94-A34C-658BC6ED8CD9}" type="presOf" srcId="{0588E291-AFFF-47F9-A98B-555BBCD1AADC}" destId="{FFBC2D0F-3C04-41FC-8F27-7D49CE446482}" srcOrd="1" destOrd="0" presId="urn:microsoft.com/office/officeart/2005/8/layout/vList4"/>
    <dgm:cxn modelId="{8F64716C-971A-479C-8E26-028F8F64800E}" type="presOf" srcId="{AA01F1AF-CE8E-4083-875C-059B18795314}" destId="{C0449A8C-4FE0-4032-AA99-2F2A9F04FBE3}" srcOrd="0" destOrd="0" presId="urn:microsoft.com/office/officeart/2005/8/layout/vList4"/>
    <dgm:cxn modelId="{0B811AB8-111B-40F8-A9FE-C0091044816C}" type="presOf" srcId="{AA01F1AF-CE8E-4083-875C-059B18795314}" destId="{D893A265-0DCF-47AF-9428-0B9AA9B78593}" srcOrd="1" destOrd="0" presId="urn:microsoft.com/office/officeart/2005/8/layout/vList4"/>
    <dgm:cxn modelId="{5C06AB76-64F1-4A14-80B2-63CDECC4E54F}" type="presOf" srcId="{111E1E4A-494C-4887-A124-272DD8EAAC15}" destId="{0CFF4CFB-B1A6-43B4-9063-0C3D7DFFCB51}" srcOrd="0" destOrd="1" presId="urn:microsoft.com/office/officeart/2005/8/layout/vList4"/>
    <dgm:cxn modelId="{69F9EFCF-8077-41F5-9913-78F755F83A96}" type="presParOf" srcId="{2C42E0CE-EC34-4E9D-AD94-4C2E4E13EDBB}" destId="{105D283E-7E59-40B9-9EB4-3E4226976DE9}" srcOrd="0" destOrd="0" presId="urn:microsoft.com/office/officeart/2005/8/layout/vList4"/>
    <dgm:cxn modelId="{CBB093CD-A139-4DF9-8670-251028009CE3}" type="presParOf" srcId="{105D283E-7E59-40B9-9EB4-3E4226976DE9}" destId="{0CFF4CFB-B1A6-43B4-9063-0C3D7DFFCB51}" srcOrd="0" destOrd="0" presId="urn:microsoft.com/office/officeart/2005/8/layout/vList4"/>
    <dgm:cxn modelId="{EBFE8557-BEB1-4622-8165-2703707C0696}" type="presParOf" srcId="{105D283E-7E59-40B9-9EB4-3E4226976DE9}" destId="{F9C66765-01A3-4D0D-BD62-299F227988AC}" srcOrd="1" destOrd="0" presId="urn:microsoft.com/office/officeart/2005/8/layout/vList4"/>
    <dgm:cxn modelId="{081983EF-0BAA-4F90-94F1-B89614571802}" type="presParOf" srcId="{105D283E-7E59-40B9-9EB4-3E4226976DE9}" destId="{FFBC2D0F-3C04-41FC-8F27-7D49CE446482}" srcOrd="2" destOrd="0" presId="urn:microsoft.com/office/officeart/2005/8/layout/vList4"/>
    <dgm:cxn modelId="{D11574A7-EA2E-4052-89F6-4227272F6108}" type="presParOf" srcId="{2C42E0CE-EC34-4E9D-AD94-4C2E4E13EDBB}" destId="{39100D6C-2859-4F6E-8131-02456C9AEF44}" srcOrd="1" destOrd="0" presId="urn:microsoft.com/office/officeart/2005/8/layout/vList4"/>
    <dgm:cxn modelId="{916F04CF-14EF-4E8F-8341-0AF88360CC83}" type="presParOf" srcId="{2C42E0CE-EC34-4E9D-AD94-4C2E4E13EDBB}" destId="{22F30CE2-0086-461C-8889-FAF4FF205D80}" srcOrd="2" destOrd="0" presId="urn:microsoft.com/office/officeart/2005/8/layout/vList4"/>
    <dgm:cxn modelId="{F6FBFA23-D1E4-4533-9AFD-37E105D89AF6}" type="presParOf" srcId="{22F30CE2-0086-461C-8889-FAF4FF205D80}" destId="{C0449A8C-4FE0-4032-AA99-2F2A9F04FBE3}" srcOrd="0" destOrd="0" presId="urn:microsoft.com/office/officeart/2005/8/layout/vList4"/>
    <dgm:cxn modelId="{EB6FBDD6-4629-4FEA-B2DE-26ECC3D5FE68}" type="presParOf" srcId="{22F30CE2-0086-461C-8889-FAF4FF205D80}" destId="{22BF2BC9-A1EA-450E-B4A1-38EA8151C3E3}" srcOrd="1" destOrd="0" presId="urn:microsoft.com/office/officeart/2005/8/layout/vList4"/>
    <dgm:cxn modelId="{F1819103-1B2C-4147-A92E-662DD777D34A}" type="presParOf" srcId="{22F30CE2-0086-461C-8889-FAF4FF205D80}" destId="{D893A265-0DCF-47AF-9428-0B9AA9B78593}" srcOrd="2" destOrd="0" presId="urn:microsoft.com/office/officeart/2005/8/layout/vList4"/>
    <dgm:cxn modelId="{41391A19-DD5A-4852-A57F-C688AC290780}" type="presParOf" srcId="{2C42E0CE-EC34-4E9D-AD94-4C2E4E13EDBB}" destId="{90DC948E-7AEA-419C-897D-717607516093}" srcOrd="3" destOrd="0" presId="urn:microsoft.com/office/officeart/2005/8/layout/vList4"/>
    <dgm:cxn modelId="{A4CE56F9-E78E-40DC-BBBD-18DEB3ED27A3}" type="presParOf" srcId="{2C42E0CE-EC34-4E9D-AD94-4C2E4E13EDBB}" destId="{1C02B198-BC89-47F9-9BA0-BE4A1F9FB9DC}" srcOrd="4" destOrd="0" presId="urn:microsoft.com/office/officeart/2005/8/layout/vList4"/>
    <dgm:cxn modelId="{6349AB0B-2D3B-404E-B053-2A42AEB7B408}" type="presParOf" srcId="{1C02B198-BC89-47F9-9BA0-BE4A1F9FB9DC}" destId="{6171FBE0-42F8-4FDD-AC52-0D6E39D139D6}" srcOrd="0" destOrd="0" presId="urn:microsoft.com/office/officeart/2005/8/layout/vList4"/>
    <dgm:cxn modelId="{D2E4ED5A-702B-489B-BE21-3BD3487C2557}" type="presParOf" srcId="{1C02B198-BC89-47F9-9BA0-BE4A1F9FB9DC}" destId="{7AA4EA3E-9E17-4D8B-B3A2-B9A22E372BBF}" srcOrd="1" destOrd="0" presId="urn:microsoft.com/office/officeart/2005/8/layout/vList4"/>
    <dgm:cxn modelId="{964B4922-7E18-4900-948C-CAE1F10F2366}" type="presParOf" srcId="{1C02B198-BC89-47F9-9BA0-BE4A1F9FB9DC}" destId="{557A689D-04AC-41D1-BC51-881D6E84B838}" srcOrd="2" destOrd="0" presId="urn:microsoft.com/office/officeart/2005/8/layout/vList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F82B383-C098-4D25-A03A-14749F239EA0}" type="doc">
      <dgm:prSet loTypeId="urn:microsoft.com/office/officeart/2005/8/layout/list1" loCatId="list" qsTypeId="urn:microsoft.com/office/officeart/2005/8/quickstyle/simple1" qsCatId="simple" csTypeId="urn:microsoft.com/office/officeart/2005/8/colors/colorful4" csCatId="colorful" phldr="1"/>
      <dgm:spPr/>
      <dgm:t>
        <a:bodyPr/>
        <a:lstStyle/>
        <a:p>
          <a:endParaRPr lang="es-CO"/>
        </a:p>
      </dgm:t>
    </dgm:pt>
    <dgm:pt modelId="{E30B6A19-983C-457D-B696-E7666EF51E78}">
      <dgm:prSet phldrT="[Texto]"/>
      <dgm:spPr/>
      <dgm:t>
        <a:bodyPr/>
        <a:lstStyle/>
        <a:p>
          <a:r>
            <a:rPr lang="es-CO" dirty="0" smtClean="0">
              <a:solidFill>
                <a:schemeClr val="bg1"/>
              </a:solidFill>
              <a:latin typeface="Arial" panose="020B0604020202020204" pitchFamily="34" charset="0"/>
              <a:cs typeface="Arial" panose="020B0604020202020204" pitchFamily="34" charset="0"/>
            </a:rPr>
            <a:t>4 vinculaciones a redes de investigación</a:t>
          </a:r>
          <a:endParaRPr lang="es-CO" dirty="0">
            <a:solidFill>
              <a:schemeClr val="bg1"/>
            </a:solidFill>
          </a:endParaRPr>
        </a:p>
      </dgm:t>
    </dgm:pt>
    <dgm:pt modelId="{A4838FFE-170A-4E98-9977-59D506FA5E64}" type="parTrans" cxnId="{F2C709A1-FBCE-474A-BEDA-B0B528ED9780}">
      <dgm:prSet/>
      <dgm:spPr/>
      <dgm:t>
        <a:bodyPr/>
        <a:lstStyle/>
        <a:p>
          <a:endParaRPr lang="es-CO"/>
        </a:p>
      </dgm:t>
    </dgm:pt>
    <dgm:pt modelId="{6F006EBF-9087-4FD6-A69D-7BEABCEEACA1}" type="sibTrans" cxnId="{F2C709A1-FBCE-474A-BEDA-B0B528ED9780}">
      <dgm:prSet/>
      <dgm:spPr/>
      <dgm:t>
        <a:bodyPr/>
        <a:lstStyle/>
        <a:p>
          <a:endParaRPr lang="es-CO"/>
        </a:p>
      </dgm:t>
    </dgm:pt>
    <dgm:pt modelId="{20C2EC0E-0957-4D34-8361-0506ED4EBD2F}">
      <dgm:prSet phldrT="[Texto]" custT="1"/>
      <dgm:spPr>
        <a:solidFill>
          <a:schemeClr val="accent6"/>
        </a:solidFill>
      </dgm:spPr>
      <dgm:t>
        <a:bodyPr/>
        <a:lstStyle/>
        <a:p>
          <a:r>
            <a:rPr lang="es-CO" sz="2000" dirty="0" smtClean="0">
              <a:solidFill>
                <a:schemeClr val="tx1"/>
              </a:solidFill>
              <a:latin typeface="Arial" panose="020B0604020202020204" pitchFamily="34" charset="0"/>
              <a:cs typeface="Arial" panose="020B0604020202020204" pitchFamily="34" charset="0"/>
            </a:rPr>
            <a:t>8 convenios en funcionamiento para desarrollo de actividades de investigación</a:t>
          </a:r>
          <a:endParaRPr lang="es-CO" sz="2000" dirty="0">
            <a:solidFill>
              <a:schemeClr val="tx1"/>
            </a:solidFill>
          </a:endParaRPr>
        </a:p>
      </dgm:t>
    </dgm:pt>
    <dgm:pt modelId="{393D3CBF-551C-465D-811F-D2F09D35889C}" type="parTrans" cxnId="{1469EF84-831C-47B2-89EA-0711113C7B02}">
      <dgm:prSet/>
      <dgm:spPr/>
      <dgm:t>
        <a:bodyPr/>
        <a:lstStyle/>
        <a:p>
          <a:endParaRPr lang="es-CO"/>
        </a:p>
      </dgm:t>
    </dgm:pt>
    <dgm:pt modelId="{79D7F781-76C7-4FD0-9337-6D49AAB6E1F5}" type="sibTrans" cxnId="{1469EF84-831C-47B2-89EA-0711113C7B02}">
      <dgm:prSet/>
      <dgm:spPr/>
      <dgm:t>
        <a:bodyPr/>
        <a:lstStyle/>
        <a:p>
          <a:endParaRPr lang="es-CO"/>
        </a:p>
      </dgm:t>
    </dgm:pt>
    <dgm:pt modelId="{1E2409FC-1A1E-4F70-9EFE-8405F941D7C0}">
      <dgm:prSet phldrT="[Texto]"/>
      <dgm:spPr/>
      <dgm:t>
        <a:bodyPr/>
        <a:lstStyle/>
        <a:p>
          <a:r>
            <a:rPr lang="es-CO" dirty="0" smtClean="0">
              <a:latin typeface="Arial" panose="020B0604020202020204" pitchFamily="34" charset="0"/>
              <a:cs typeface="Arial" panose="020B0604020202020204" pitchFamily="34" charset="0"/>
            </a:rPr>
            <a:t>36 semilleros de investigación conformados</a:t>
          </a:r>
          <a:endParaRPr lang="es-CO" dirty="0"/>
        </a:p>
      </dgm:t>
    </dgm:pt>
    <dgm:pt modelId="{7D86E39B-1A30-470C-AA67-EE86D42CE2D9}" type="parTrans" cxnId="{1FCB26D6-5967-4538-AD91-A7D41F2E34A0}">
      <dgm:prSet/>
      <dgm:spPr/>
      <dgm:t>
        <a:bodyPr/>
        <a:lstStyle/>
        <a:p>
          <a:endParaRPr lang="es-CO"/>
        </a:p>
      </dgm:t>
    </dgm:pt>
    <dgm:pt modelId="{46E76951-B794-4A5B-AD12-2B5FA4AD610E}" type="sibTrans" cxnId="{1FCB26D6-5967-4538-AD91-A7D41F2E34A0}">
      <dgm:prSet/>
      <dgm:spPr/>
      <dgm:t>
        <a:bodyPr/>
        <a:lstStyle/>
        <a:p>
          <a:endParaRPr lang="es-CO"/>
        </a:p>
      </dgm:t>
    </dgm:pt>
    <dgm:pt modelId="{F1A84EB9-6885-4BCC-AC0A-7A644D70AF6B}" type="pres">
      <dgm:prSet presAssocID="{EF82B383-C098-4D25-A03A-14749F239EA0}" presName="linear" presStyleCnt="0">
        <dgm:presLayoutVars>
          <dgm:dir/>
          <dgm:animLvl val="lvl"/>
          <dgm:resizeHandles val="exact"/>
        </dgm:presLayoutVars>
      </dgm:prSet>
      <dgm:spPr/>
      <dgm:t>
        <a:bodyPr/>
        <a:lstStyle/>
        <a:p>
          <a:endParaRPr lang="es-CO"/>
        </a:p>
      </dgm:t>
    </dgm:pt>
    <dgm:pt modelId="{AC120C2B-4FC5-4646-83E2-0F1686696ECA}" type="pres">
      <dgm:prSet presAssocID="{E30B6A19-983C-457D-B696-E7666EF51E78}" presName="parentLin" presStyleCnt="0"/>
      <dgm:spPr/>
    </dgm:pt>
    <dgm:pt modelId="{60E75B0C-127A-414A-AF5B-289F3FA2185C}" type="pres">
      <dgm:prSet presAssocID="{E30B6A19-983C-457D-B696-E7666EF51E78}" presName="parentLeftMargin" presStyleLbl="node1" presStyleIdx="0" presStyleCnt="3"/>
      <dgm:spPr/>
      <dgm:t>
        <a:bodyPr/>
        <a:lstStyle/>
        <a:p>
          <a:endParaRPr lang="es-CO"/>
        </a:p>
      </dgm:t>
    </dgm:pt>
    <dgm:pt modelId="{5C1D2723-A27E-4CFB-8923-00991A994CF7}" type="pres">
      <dgm:prSet presAssocID="{E30B6A19-983C-457D-B696-E7666EF51E78}" presName="parentText" presStyleLbl="node1" presStyleIdx="0" presStyleCnt="3">
        <dgm:presLayoutVars>
          <dgm:chMax val="0"/>
          <dgm:bulletEnabled val="1"/>
        </dgm:presLayoutVars>
      </dgm:prSet>
      <dgm:spPr/>
      <dgm:t>
        <a:bodyPr/>
        <a:lstStyle/>
        <a:p>
          <a:endParaRPr lang="es-CO"/>
        </a:p>
      </dgm:t>
    </dgm:pt>
    <dgm:pt modelId="{42634DCB-C395-4966-8777-12C66CC9919D}" type="pres">
      <dgm:prSet presAssocID="{E30B6A19-983C-457D-B696-E7666EF51E78}" presName="negativeSpace" presStyleCnt="0"/>
      <dgm:spPr/>
    </dgm:pt>
    <dgm:pt modelId="{DF9DB98B-2193-490C-9BC0-8334102006DE}" type="pres">
      <dgm:prSet presAssocID="{E30B6A19-983C-457D-B696-E7666EF51E78}" presName="childText" presStyleLbl="conFgAcc1" presStyleIdx="0" presStyleCnt="3">
        <dgm:presLayoutVars>
          <dgm:bulletEnabled val="1"/>
        </dgm:presLayoutVars>
      </dgm:prSet>
      <dgm:spPr/>
    </dgm:pt>
    <dgm:pt modelId="{44475FD6-A5EF-4796-8D1B-000A4292635F}" type="pres">
      <dgm:prSet presAssocID="{6F006EBF-9087-4FD6-A69D-7BEABCEEACA1}" presName="spaceBetweenRectangles" presStyleCnt="0"/>
      <dgm:spPr/>
    </dgm:pt>
    <dgm:pt modelId="{64CB1605-CA28-4689-AF3F-7630DCA9D3FF}" type="pres">
      <dgm:prSet presAssocID="{20C2EC0E-0957-4D34-8361-0506ED4EBD2F}" presName="parentLin" presStyleCnt="0"/>
      <dgm:spPr/>
    </dgm:pt>
    <dgm:pt modelId="{F0ED17A7-5E02-4D05-B034-B955C9CB8615}" type="pres">
      <dgm:prSet presAssocID="{20C2EC0E-0957-4D34-8361-0506ED4EBD2F}" presName="parentLeftMargin" presStyleLbl="node1" presStyleIdx="0" presStyleCnt="3"/>
      <dgm:spPr/>
      <dgm:t>
        <a:bodyPr/>
        <a:lstStyle/>
        <a:p>
          <a:endParaRPr lang="es-CO"/>
        </a:p>
      </dgm:t>
    </dgm:pt>
    <dgm:pt modelId="{C1D9BD56-71B1-41FC-9D14-DE5A3B9CA577}" type="pres">
      <dgm:prSet presAssocID="{20C2EC0E-0957-4D34-8361-0506ED4EBD2F}" presName="parentText" presStyleLbl="node1" presStyleIdx="1" presStyleCnt="3">
        <dgm:presLayoutVars>
          <dgm:chMax val="0"/>
          <dgm:bulletEnabled val="1"/>
        </dgm:presLayoutVars>
      </dgm:prSet>
      <dgm:spPr/>
      <dgm:t>
        <a:bodyPr/>
        <a:lstStyle/>
        <a:p>
          <a:endParaRPr lang="es-CO"/>
        </a:p>
      </dgm:t>
    </dgm:pt>
    <dgm:pt modelId="{AF1EB234-02C3-4BEA-8949-4531A35A3A53}" type="pres">
      <dgm:prSet presAssocID="{20C2EC0E-0957-4D34-8361-0506ED4EBD2F}" presName="negativeSpace" presStyleCnt="0"/>
      <dgm:spPr/>
    </dgm:pt>
    <dgm:pt modelId="{E16BA72C-3283-4D5C-918A-95BCC6AA2008}" type="pres">
      <dgm:prSet presAssocID="{20C2EC0E-0957-4D34-8361-0506ED4EBD2F}" presName="childText" presStyleLbl="conFgAcc1" presStyleIdx="1" presStyleCnt="3">
        <dgm:presLayoutVars>
          <dgm:bulletEnabled val="1"/>
        </dgm:presLayoutVars>
      </dgm:prSet>
      <dgm:spPr/>
    </dgm:pt>
    <dgm:pt modelId="{B3E43644-AFD2-4A38-B0E4-4B38B0E17946}" type="pres">
      <dgm:prSet presAssocID="{79D7F781-76C7-4FD0-9337-6D49AAB6E1F5}" presName="spaceBetweenRectangles" presStyleCnt="0"/>
      <dgm:spPr/>
    </dgm:pt>
    <dgm:pt modelId="{A38420DF-98C9-49B3-8A26-4903A80680CB}" type="pres">
      <dgm:prSet presAssocID="{1E2409FC-1A1E-4F70-9EFE-8405F941D7C0}" presName="parentLin" presStyleCnt="0"/>
      <dgm:spPr/>
    </dgm:pt>
    <dgm:pt modelId="{92DCCDC8-DA0D-4090-93F4-FF3E1110F660}" type="pres">
      <dgm:prSet presAssocID="{1E2409FC-1A1E-4F70-9EFE-8405F941D7C0}" presName="parentLeftMargin" presStyleLbl="node1" presStyleIdx="1" presStyleCnt="3"/>
      <dgm:spPr/>
      <dgm:t>
        <a:bodyPr/>
        <a:lstStyle/>
        <a:p>
          <a:endParaRPr lang="es-CO"/>
        </a:p>
      </dgm:t>
    </dgm:pt>
    <dgm:pt modelId="{B93ABB45-1FCE-400A-9E44-EE067A245835}" type="pres">
      <dgm:prSet presAssocID="{1E2409FC-1A1E-4F70-9EFE-8405F941D7C0}" presName="parentText" presStyleLbl="node1" presStyleIdx="2" presStyleCnt="3">
        <dgm:presLayoutVars>
          <dgm:chMax val="0"/>
          <dgm:bulletEnabled val="1"/>
        </dgm:presLayoutVars>
      </dgm:prSet>
      <dgm:spPr/>
      <dgm:t>
        <a:bodyPr/>
        <a:lstStyle/>
        <a:p>
          <a:endParaRPr lang="es-CO"/>
        </a:p>
      </dgm:t>
    </dgm:pt>
    <dgm:pt modelId="{C6534A44-5032-4211-B6F2-60F73A92595B}" type="pres">
      <dgm:prSet presAssocID="{1E2409FC-1A1E-4F70-9EFE-8405F941D7C0}" presName="negativeSpace" presStyleCnt="0"/>
      <dgm:spPr/>
    </dgm:pt>
    <dgm:pt modelId="{790AC8A0-9D41-4A76-B0CF-2E2F49EED43A}" type="pres">
      <dgm:prSet presAssocID="{1E2409FC-1A1E-4F70-9EFE-8405F941D7C0}" presName="childText" presStyleLbl="conFgAcc1" presStyleIdx="2" presStyleCnt="3">
        <dgm:presLayoutVars>
          <dgm:bulletEnabled val="1"/>
        </dgm:presLayoutVars>
      </dgm:prSet>
      <dgm:spPr/>
    </dgm:pt>
  </dgm:ptLst>
  <dgm:cxnLst>
    <dgm:cxn modelId="{1469EF84-831C-47B2-89EA-0711113C7B02}" srcId="{EF82B383-C098-4D25-A03A-14749F239EA0}" destId="{20C2EC0E-0957-4D34-8361-0506ED4EBD2F}" srcOrd="1" destOrd="0" parTransId="{393D3CBF-551C-465D-811F-D2F09D35889C}" sibTransId="{79D7F781-76C7-4FD0-9337-6D49AAB6E1F5}"/>
    <dgm:cxn modelId="{F3B2A139-2A4A-4549-A806-01AC899F3E2B}" type="presOf" srcId="{E30B6A19-983C-457D-B696-E7666EF51E78}" destId="{60E75B0C-127A-414A-AF5B-289F3FA2185C}" srcOrd="0" destOrd="0" presId="urn:microsoft.com/office/officeart/2005/8/layout/list1"/>
    <dgm:cxn modelId="{1FCB26D6-5967-4538-AD91-A7D41F2E34A0}" srcId="{EF82B383-C098-4D25-A03A-14749F239EA0}" destId="{1E2409FC-1A1E-4F70-9EFE-8405F941D7C0}" srcOrd="2" destOrd="0" parTransId="{7D86E39B-1A30-470C-AA67-EE86D42CE2D9}" sibTransId="{46E76951-B794-4A5B-AD12-2B5FA4AD610E}"/>
    <dgm:cxn modelId="{1D5EBEFB-646F-4126-A495-AEEE777745CE}" type="presOf" srcId="{20C2EC0E-0957-4D34-8361-0506ED4EBD2F}" destId="{F0ED17A7-5E02-4D05-B034-B955C9CB8615}" srcOrd="0" destOrd="0" presId="urn:microsoft.com/office/officeart/2005/8/layout/list1"/>
    <dgm:cxn modelId="{0AC9CD5D-0418-461F-9C36-8D347E8B1598}" type="presOf" srcId="{1E2409FC-1A1E-4F70-9EFE-8405F941D7C0}" destId="{B93ABB45-1FCE-400A-9E44-EE067A245835}" srcOrd="1" destOrd="0" presId="urn:microsoft.com/office/officeart/2005/8/layout/list1"/>
    <dgm:cxn modelId="{AB73452C-9BFA-4B30-B88F-0D0BA3104E80}" type="presOf" srcId="{EF82B383-C098-4D25-A03A-14749F239EA0}" destId="{F1A84EB9-6885-4BCC-AC0A-7A644D70AF6B}" srcOrd="0" destOrd="0" presId="urn:microsoft.com/office/officeart/2005/8/layout/list1"/>
    <dgm:cxn modelId="{C5198E9D-6B2E-4D52-979B-EA7BA2ED6C85}" type="presOf" srcId="{E30B6A19-983C-457D-B696-E7666EF51E78}" destId="{5C1D2723-A27E-4CFB-8923-00991A994CF7}" srcOrd="1" destOrd="0" presId="urn:microsoft.com/office/officeart/2005/8/layout/list1"/>
    <dgm:cxn modelId="{C9ECE8AE-8851-4A6B-8D31-BF171FA7BAB4}" type="presOf" srcId="{1E2409FC-1A1E-4F70-9EFE-8405F941D7C0}" destId="{92DCCDC8-DA0D-4090-93F4-FF3E1110F660}" srcOrd="0" destOrd="0" presId="urn:microsoft.com/office/officeart/2005/8/layout/list1"/>
    <dgm:cxn modelId="{F2C709A1-FBCE-474A-BEDA-B0B528ED9780}" srcId="{EF82B383-C098-4D25-A03A-14749F239EA0}" destId="{E30B6A19-983C-457D-B696-E7666EF51E78}" srcOrd="0" destOrd="0" parTransId="{A4838FFE-170A-4E98-9977-59D506FA5E64}" sibTransId="{6F006EBF-9087-4FD6-A69D-7BEABCEEACA1}"/>
    <dgm:cxn modelId="{4CDD0B82-EFC3-485A-8FDC-EBDC8DB24FAA}" type="presOf" srcId="{20C2EC0E-0957-4D34-8361-0506ED4EBD2F}" destId="{C1D9BD56-71B1-41FC-9D14-DE5A3B9CA577}" srcOrd="1" destOrd="0" presId="urn:microsoft.com/office/officeart/2005/8/layout/list1"/>
    <dgm:cxn modelId="{179818A1-0822-4A16-A13B-B5F800FE3D57}" type="presParOf" srcId="{F1A84EB9-6885-4BCC-AC0A-7A644D70AF6B}" destId="{AC120C2B-4FC5-4646-83E2-0F1686696ECA}" srcOrd="0" destOrd="0" presId="urn:microsoft.com/office/officeart/2005/8/layout/list1"/>
    <dgm:cxn modelId="{7A481D71-54D0-463E-9DF0-CF2C47CC89CE}" type="presParOf" srcId="{AC120C2B-4FC5-4646-83E2-0F1686696ECA}" destId="{60E75B0C-127A-414A-AF5B-289F3FA2185C}" srcOrd="0" destOrd="0" presId="urn:microsoft.com/office/officeart/2005/8/layout/list1"/>
    <dgm:cxn modelId="{B9763547-A3A4-4120-B119-268E96534BF9}" type="presParOf" srcId="{AC120C2B-4FC5-4646-83E2-0F1686696ECA}" destId="{5C1D2723-A27E-4CFB-8923-00991A994CF7}" srcOrd="1" destOrd="0" presId="urn:microsoft.com/office/officeart/2005/8/layout/list1"/>
    <dgm:cxn modelId="{1C4696BB-7203-44BF-9CA0-A6AA4D5AA9CE}" type="presParOf" srcId="{F1A84EB9-6885-4BCC-AC0A-7A644D70AF6B}" destId="{42634DCB-C395-4966-8777-12C66CC9919D}" srcOrd="1" destOrd="0" presId="urn:microsoft.com/office/officeart/2005/8/layout/list1"/>
    <dgm:cxn modelId="{6EFD1AC7-4F9D-40BE-8EAF-7AD2F9305817}" type="presParOf" srcId="{F1A84EB9-6885-4BCC-AC0A-7A644D70AF6B}" destId="{DF9DB98B-2193-490C-9BC0-8334102006DE}" srcOrd="2" destOrd="0" presId="urn:microsoft.com/office/officeart/2005/8/layout/list1"/>
    <dgm:cxn modelId="{54A7955A-B3AF-4E45-A04B-C107811A8662}" type="presParOf" srcId="{F1A84EB9-6885-4BCC-AC0A-7A644D70AF6B}" destId="{44475FD6-A5EF-4796-8D1B-000A4292635F}" srcOrd="3" destOrd="0" presId="urn:microsoft.com/office/officeart/2005/8/layout/list1"/>
    <dgm:cxn modelId="{4020A4D1-60A4-4036-B316-92BFF34CCE4D}" type="presParOf" srcId="{F1A84EB9-6885-4BCC-AC0A-7A644D70AF6B}" destId="{64CB1605-CA28-4689-AF3F-7630DCA9D3FF}" srcOrd="4" destOrd="0" presId="urn:microsoft.com/office/officeart/2005/8/layout/list1"/>
    <dgm:cxn modelId="{9878224C-6EB7-4F5D-B1D3-FF12ED2F44BB}" type="presParOf" srcId="{64CB1605-CA28-4689-AF3F-7630DCA9D3FF}" destId="{F0ED17A7-5E02-4D05-B034-B955C9CB8615}" srcOrd="0" destOrd="0" presId="urn:microsoft.com/office/officeart/2005/8/layout/list1"/>
    <dgm:cxn modelId="{3FA0FB49-16F8-4EF6-B002-2D7858CEFA2B}" type="presParOf" srcId="{64CB1605-CA28-4689-AF3F-7630DCA9D3FF}" destId="{C1D9BD56-71B1-41FC-9D14-DE5A3B9CA577}" srcOrd="1" destOrd="0" presId="urn:microsoft.com/office/officeart/2005/8/layout/list1"/>
    <dgm:cxn modelId="{11B6D342-C2CA-4D95-B7BE-0A7701A4F626}" type="presParOf" srcId="{F1A84EB9-6885-4BCC-AC0A-7A644D70AF6B}" destId="{AF1EB234-02C3-4BEA-8949-4531A35A3A53}" srcOrd="5" destOrd="0" presId="urn:microsoft.com/office/officeart/2005/8/layout/list1"/>
    <dgm:cxn modelId="{25A531F2-E7A3-491D-856D-FC6D63254DB6}" type="presParOf" srcId="{F1A84EB9-6885-4BCC-AC0A-7A644D70AF6B}" destId="{E16BA72C-3283-4D5C-918A-95BCC6AA2008}" srcOrd="6" destOrd="0" presId="urn:microsoft.com/office/officeart/2005/8/layout/list1"/>
    <dgm:cxn modelId="{045A7AEA-8BAB-4B73-BF24-D0DBA12CFEEB}" type="presParOf" srcId="{F1A84EB9-6885-4BCC-AC0A-7A644D70AF6B}" destId="{B3E43644-AFD2-4A38-B0E4-4B38B0E17946}" srcOrd="7" destOrd="0" presId="urn:microsoft.com/office/officeart/2005/8/layout/list1"/>
    <dgm:cxn modelId="{D809744D-87FE-4C2B-B207-F3042DE581C5}" type="presParOf" srcId="{F1A84EB9-6885-4BCC-AC0A-7A644D70AF6B}" destId="{A38420DF-98C9-49B3-8A26-4903A80680CB}" srcOrd="8" destOrd="0" presId="urn:microsoft.com/office/officeart/2005/8/layout/list1"/>
    <dgm:cxn modelId="{504EE499-7A09-44DC-902D-244064BEA163}" type="presParOf" srcId="{A38420DF-98C9-49B3-8A26-4903A80680CB}" destId="{92DCCDC8-DA0D-4090-93F4-FF3E1110F660}" srcOrd="0" destOrd="0" presId="urn:microsoft.com/office/officeart/2005/8/layout/list1"/>
    <dgm:cxn modelId="{5BF7A5D9-63FF-46B7-A931-697869C3B2F1}" type="presParOf" srcId="{A38420DF-98C9-49B3-8A26-4903A80680CB}" destId="{B93ABB45-1FCE-400A-9E44-EE067A245835}" srcOrd="1" destOrd="0" presId="urn:microsoft.com/office/officeart/2005/8/layout/list1"/>
    <dgm:cxn modelId="{B5B23B65-12AF-4A91-A23B-EE3A5E2DFA35}" type="presParOf" srcId="{F1A84EB9-6885-4BCC-AC0A-7A644D70AF6B}" destId="{C6534A44-5032-4211-B6F2-60F73A92595B}" srcOrd="9" destOrd="0" presId="urn:microsoft.com/office/officeart/2005/8/layout/list1"/>
    <dgm:cxn modelId="{3FB2FC3C-08D7-42AA-92F3-B766687097A2}" type="presParOf" srcId="{F1A84EB9-6885-4BCC-AC0A-7A644D70AF6B}" destId="{790AC8A0-9D41-4A76-B0CF-2E2F49EED43A}"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0E4FFDB-8E87-4C0B-8F8E-243CFF81AB85}" type="doc">
      <dgm:prSet loTypeId="urn:microsoft.com/office/officeart/2005/8/layout/hList9" loCatId="list" qsTypeId="urn:microsoft.com/office/officeart/2005/8/quickstyle/simple5" qsCatId="simple" csTypeId="urn:microsoft.com/office/officeart/2005/8/colors/colorful4" csCatId="colorful" phldr="1"/>
      <dgm:spPr/>
      <dgm:t>
        <a:bodyPr/>
        <a:lstStyle/>
        <a:p>
          <a:endParaRPr lang="es-CO"/>
        </a:p>
      </dgm:t>
    </dgm:pt>
    <dgm:pt modelId="{6FCEE660-9BB3-4BFC-8C64-68CD21EC3180}">
      <dgm:prSet phldrT="[Texto]" phldr="1"/>
      <dgm:spPr/>
      <dgm:t>
        <a:bodyPr/>
        <a:lstStyle/>
        <a:p>
          <a:endParaRPr lang="es-CO"/>
        </a:p>
      </dgm:t>
    </dgm:pt>
    <dgm:pt modelId="{DEFFC9D4-B907-4347-A5E2-99D5D544D61E}" type="parTrans" cxnId="{CE36C50C-D547-4139-ACAB-0A8AE97C106D}">
      <dgm:prSet/>
      <dgm:spPr/>
      <dgm:t>
        <a:bodyPr/>
        <a:lstStyle/>
        <a:p>
          <a:endParaRPr lang="es-CO"/>
        </a:p>
      </dgm:t>
    </dgm:pt>
    <dgm:pt modelId="{92944E9A-E9C1-4BBD-BCF1-464E9AF31C78}" type="sibTrans" cxnId="{CE36C50C-D547-4139-ACAB-0A8AE97C106D}">
      <dgm:prSet/>
      <dgm:spPr/>
      <dgm:t>
        <a:bodyPr/>
        <a:lstStyle/>
        <a:p>
          <a:endParaRPr lang="es-CO"/>
        </a:p>
      </dgm:t>
    </dgm:pt>
    <dgm:pt modelId="{8665F244-77AB-402D-946E-19144EF8269B}">
      <dgm:prSet phldrT="[Texto]" custT="1"/>
      <dgm:spPr/>
      <dgm:t>
        <a:bodyPr/>
        <a:lstStyle/>
        <a:p>
          <a:pPr algn="ctr"/>
          <a:r>
            <a:rPr lang="es-CO" sz="2400" b="0" dirty="0" smtClean="0">
              <a:solidFill>
                <a:schemeClr val="bg1">
                  <a:lumMod val="50000"/>
                </a:schemeClr>
              </a:solidFill>
            </a:rPr>
            <a:t>ESTUDIANTES BENEFICIADOS CON LAS </a:t>
          </a:r>
          <a:r>
            <a:rPr lang="es-CO" sz="2400" b="1" dirty="0" smtClean="0">
              <a:solidFill>
                <a:schemeClr val="bg1">
                  <a:lumMod val="50000"/>
                </a:schemeClr>
              </a:solidFill>
            </a:rPr>
            <a:t>TUTORÍAS ABIERTAS</a:t>
          </a:r>
          <a:endParaRPr lang="es-CO" sz="2400" b="1" dirty="0">
            <a:solidFill>
              <a:schemeClr val="bg1">
                <a:lumMod val="50000"/>
              </a:schemeClr>
            </a:solidFill>
          </a:endParaRPr>
        </a:p>
      </dgm:t>
    </dgm:pt>
    <dgm:pt modelId="{7A556586-E703-4868-BBC6-73A3A380A3D1}" type="parTrans" cxnId="{CA1F7D9D-BB19-4899-B1B6-3F6874670DC4}">
      <dgm:prSet/>
      <dgm:spPr/>
      <dgm:t>
        <a:bodyPr/>
        <a:lstStyle/>
        <a:p>
          <a:endParaRPr lang="es-CO"/>
        </a:p>
      </dgm:t>
    </dgm:pt>
    <dgm:pt modelId="{28B643C8-61B7-4A6D-84F4-66B5E72164AC}" type="sibTrans" cxnId="{CA1F7D9D-BB19-4899-B1B6-3F6874670DC4}">
      <dgm:prSet/>
      <dgm:spPr/>
      <dgm:t>
        <a:bodyPr/>
        <a:lstStyle/>
        <a:p>
          <a:endParaRPr lang="es-CO"/>
        </a:p>
      </dgm:t>
    </dgm:pt>
    <dgm:pt modelId="{F4A490B4-F4A5-4FBB-8CDB-449986400685}">
      <dgm:prSet phldrT="[Texto]"/>
      <dgm:spPr/>
      <dgm:t>
        <a:bodyPr/>
        <a:lstStyle/>
        <a:p>
          <a:pPr algn="ctr"/>
          <a:r>
            <a:rPr lang="es-CO" b="1" dirty="0" smtClean="0">
              <a:solidFill>
                <a:schemeClr val="bg1">
                  <a:lumMod val="50000"/>
                </a:schemeClr>
              </a:solidFill>
            </a:rPr>
            <a:t>4.957</a:t>
          </a:r>
          <a:endParaRPr lang="es-CO" b="1" dirty="0">
            <a:solidFill>
              <a:schemeClr val="bg1">
                <a:lumMod val="50000"/>
              </a:schemeClr>
            </a:solidFill>
          </a:endParaRPr>
        </a:p>
      </dgm:t>
    </dgm:pt>
    <dgm:pt modelId="{05303613-E504-4951-BB3C-D68A7B81C7A1}" type="parTrans" cxnId="{E70B7EAC-92A1-423E-BA42-E7DC441F63CF}">
      <dgm:prSet/>
      <dgm:spPr/>
      <dgm:t>
        <a:bodyPr/>
        <a:lstStyle/>
        <a:p>
          <a:endParaRPr lang="es-CO"/>
        </a:p>
      </dgm:t>
    </dgm:pt>
    <dgm:pt modelId="{D728AAE9-D89E-4DEB-A6EE-C4BB2504A99A}" type="sibTrans" cxnId="{E70B7EAC-92A1-423E-BA42-E7DC441F63CF}">
      <dgm:prSet/>
      <dgm:spPr/>
      <dgm:t>
        <a:bodyPr/>
        <a:lstStyle/>
        <a:p>
          <a:endParaRPr lang="es-CO"/>
        </a:p>
      </dgm:t>
    </dgm:pt>
    <dgm:pt modelId="{384F6C1A-BAA9-4182-972E-36215DD75B32}">
      <dgm:prSet phldrT="[Texto]" phldr="1"/>
      <dgm:spPr/>
      <dgm:t>
        <a:bodyPr/>
        <a:lstStyle/>
        <a:p>
          <a:endParaRPr lang="es-CO"/>
        </a:p>
      </dgm:t>
    </dgm:pt>
    <dgm:pt modelId="{39D01BEF-E210-48CD-B115-6643334A4489}" type="parTrans" cxnId="{F672743E-CFAE-4F0F-BF28-9DD331F9F774}">
      <dgm:prSet/>
      <dgm:spPr/>
      <dgm:t>
        <a:bodyPr/>
        <a:lstStyle/>
        <a:p>
          <a:endParaRPr lang="es-CO"/>
        </a:p>
      </dgm:t>
    </dgm:pt>
    <dgm:pt modelId="{E7B71460-D5BD-4665-86FC-9CD4F7C93870}" type="sibTrans" cxnId="{F672743E-CFAE-4F0F-BF28-9DD331F9F774}">
      <dgm:prSet/>
      <dgm:spPr/>
      <dgm:t>
        <a:bodyPr/>
        <a:lstStyle/>
        <a:p>
          <a:endParaRPr lang="es-CO"/>
        </a:p>
      </dgm:t>
    </dgm:pt>
    <dgm:pt modelId="{1552DEFE-86CE-4708-A53A-C13265D69DAF}">
      <dgm:prSet phldrT="[Texto]" custT="1"/>
      <dgm:spPr/>
      <dgm:t>
        <a:bodyPr/>
        <a:lstStyle/>
        <a:p>
          <a:pPr algn="ctr"/>
          <a:r>
            <a:rPr lang="es-CO" sz="2400" b="0" dirty="0" smtClean="0">
              <a:solidFill>
                <a:schemeClr val="bg1">
                  <a:lumMod val="50000"/>
                </a:schemeClr>
              </a:solidFill>
            </a:rPr>
            <a:t>ESTUDIANTES BENEFICIADOS CON LAS </a:t>
          </a:r>
          <a:r>
            <a:rPr lang="es-CO" sz="2400" b="1" dirty="0" err="1" smtClean="0">
              <a:solidFill>
                <a:schemeClr val="bg1">
                  <a:lumMod val="50000"/>
                </a:schemeClr>
              </a:solidFill>
            </a:rPr>
            <a:t>MONITORÍAS</a:t>
          </a:r>
          <a:r>
            <a:rPr lang="es-CO" sz="2400" b="1" dirty="0" smtClean="0">
              <a:solidFill>
                <a:schemeClr val="bg1">
                  <a:lumMod val="50000"/>
                </a:schemeClr>
              </a:solidFill>
            </a:rPr>
            <a:t> DE PARES</a:t>
          </a:r>
          <a:endParaRPr lang="es-CO" sz="2400" b="1" dirty="0">
            <a:solidFill>
              <a:schemeClr val="bg1">
                <a:lumMod val="50000"/>
              </a:schemeClr>
            </a:solidFill>
          </a:endParaRPr>
        </a:p>
      </dgm:t>
    </dgm:pt>
    <dgm:pt modelId="{BD6D3082-43C4-408D-8FDE-D76E3E2D6F11}" type="parTrans" cxnId="{C10C729C-6F41-4CF7-A9D4-1810DF054143}">
      <dgm:prSet/>
      <dgm:spPr/>
      <dgm:t>
        <a:bodyPr/>
        <a:lstStyle/>
        <a:p>
          <a:endParaRPr lang="es-CO"/>
        </a:p>
      </dgm:t>
    </dgm:pt>
    <dgm:pt modelId="{7CA98EBC-8F6B-41BB-AF40-4A60B14B35AD}" type="sibTrans" cxnId="{C10C729C-6F41-4CF7-A9D4-1810DF054143}">
      <dgm:prSet/>
      <dgm:spPr/>
      <dgm:t>
        <a:bodyPr/>
        <a:lstStyle/>
        <a:p>
          <a:endParaRPr lang="es-CO"/>
        </a:p>
      </dgm:t>
    </dgm:pt>
    <dgm:pt modelId="{8551B8B6-ED12-48FC-94E4-6CE04532BDB0}">
      <dgm:prSet phldrT="[Texto]"/>
      <dgm:spPr>
        <a:solidFill>
          <a:schemeClr val="accent5">
            <a:lumMod val="40000"/>
            <a:lumOff val="60000"/>
            <a:alpha val="90000"/>
          </a:schemeClr>
        </a:solidFill>
      </dgm:spPr>
      <dgm:t>
        <a:bodyPr/>
        <a:lstStyle/>
        <a:p>
          <a:pPr algn="ctr"/>
          <a:r>
            <a:rPr lang="es-CO" b="1" dirty="0" smtClean="0">
              <a:solidFill>
                <a:schemeClr val="bg1">
                  <a:lumMod val="50000"/>
                </a:schemeClr>
              </a:solidFill>
            </a:rPr>
            <a:t>1.230</a:t>
          </a:r>
          <a:endParaRPr lang="es-CO" b="1" dirty="0">
            <a:solidFill>
              <a:schemeClr val="bg1">
                <a:lumMod val="50000"/>
              </a:schemeClr>
            </a:solidFill>
          </a:endParaRPr>
        </a:p>
      </dgm:t>
    </dgm:pt>
    <dgm:pt modelId="{CDBFB96A-7367-41DC-90BA-C432DF9C6252}" type="parTrans" cxnId="{AB7202C4-6B3B-463F-8389-12EE78942752}">
      <dgm:prSet/>
      <dgm:spPr/>
      <dgm:t>
        <a:bodyPr/>
        <a:lstStyle/>
        <a:p>
          <a:endParaRPr lang="es-CO"/>
        </a:p>
      </dgm:t>
    </dgm:pt>
    <dgm:pt modelId="{67D36F01-1011-40CE-988A-1F348E854F1F}" type="sibTrans" cxnId="{AB7202C4-6B3B-463F-8389-12EE78942752}">
      <dgm:prSet/>
      <dgm:spPr/>
      <dgm:t>
        <a:bodyPr/>
        <a:lstStyle/>
        <a:p>
          <a:endParaRPr lang="es-CO"/>
        </a:p>
      </dgm:t>
    </dgm:pt>
    <dgm:pt modelId="{4CD44C63-A8F7-47AA-81A5-693C3EBB428D}" type="pres">
      <dgm:prSet presAssocID="{80E4FFDB-8E87-4C0B-8F8E-243CFF81AB85}" presName="list" presStyleCnt="0">
        <dgm:presLayoutVars>
          <dgm:dir/>
          <dgm:animLvl val="lvl"/>
        </dgm:presLayoutVars>
      </dgm:prSet>
      <dgm:spPr/>
      <dgm:t>
        <a:bodyPr/>
        <a:lstStyle/>
        <a:p>
          <a:endParaRPr lang="es-CO"/>
        </a:p>
      </dgm:t>
    </dgm:pt>
    <dgm:pt modelId="{B9A9483D-011B-4DDE-8AAB-6F3C6A650D31}" type="pres">
      <dgm:prSet presAssocID="{6FCEE660-9BB3-4BFC-8C64-68CD21EC3180}" presName="posSpace" presStyleCnt="0"/>
      <dgm:spPr/>
    </dgm:pt>
    <dgm:pt modelId="{1F085A36-222A-4005-BECB-C9BECA73C7D2}" type="pres">
      <dgm:prSet presAssocID="{6FCEE660-9BB3-4BFC-8C64-68CD21EC3180}" presName="vertFlow" presStyleCnt="0"/>
      <dgm:spPr/>
    </dgm:pt>
    <dgm:pt modelId="{409655AB-AEA5-4519-89FA-4DF5A4B1A626}" type="pres">
      <dgm:prSet presAssocID="{6FCEE660-9BB3-4BFC-8C64-68CD21EC3180}" presName="topSpace" presStyleCnt="0"/>
      <dgm:spPr/>
    </dgm:pt>
    <dgm:pt modelId="{D3820CB5-3A12-48B2-A8B3-B1387D9DD953}" type="pres">
      <dgm:prSet presAssocID="{6FCEE660-9BB3-4BFC-8C64-68CD21EC3180}" presName="firstComp" presStyleCnt="0"/>
      <dgm:spPr/>
    </dgm:pt>
    <dgm:pt modelId="{570EE640-3D0A-4658-B48F-34E2712280CA}" type="pres">
      <dgm:prSet presAssocID="{6FCEE660-9BB3-4BFC-8C64-68CD21EC3180}" presName="firstChild" presStyleLbl="bgAccFollowNode1" presStyleIdx="0" presStyleCnt="4"/>
      <dgm:spPr/>
      <dgm:t>
        <a:bodyPr/>
        <a:lstStyle/>
        <a:p>
          <a:endParaRPr lang="es-CO"/>
        </a:p>
      </dgm:t>
    </dgm:pt>
    <dgm:pt modelId="{6DA2740E-1F5F-42BC-AEB1-B06FEF379A7F}" type="pres">
      <dgm:prSet presAssocID="{6FCEE660-9BB3-4BFC-8C64-68CD21EC3180}" presName="firstChildTx" presStyleLbl="bgAccFollowNode1" presStyleIdx="0" presStyleCnt="4">
        <dgm:presLayoutVars>
          <dgm:bulletEnabled val="1"/>
        </dgm:presLayoutVars>
      </dgm:prSet>
      <dgm:spPr/>
      <dgm:t>
        <a:bodyPr/>
        <a:lstStyle/>
        <a:p>
          <a:endParaRPr lang="es-CO"/>
        </a:p>
      </dgm:t>
    </dgm:pt>
    <dgm:pt modelId="{93EF1614-E52C-4484-8A02-080EBEC1313B}" type="pres">
      <dgm:prSet presAssocID="{F4A490B4-F4A5-4FBB-8CDB-449986400685}" presName="comp" presStyleCnt="0"/>
      <dgm:spPr/>
    </dgm:pt>
    <dgm:pt modelId="{6B4CBEDD-3905-438A-A7AE-1AAF1C39B880}" type="pres">
      <dgm:prSet presAssocID="{F4A490B4-F4A5-4FBB-8CDB-449986400685}" presName="child" presStyleLbl="bgAccFollowNode1" presStyleIdx="1" presStyleCnt="4"/>
      <dgm:spPr/>
      <dgm:t>
        <a:bodyPr/>
        <a:lstStyle/>
        <a:p>
          <a:endParaRPr lang="es-CO"/>
        </a:p>
      </dgm:t>
    </dgm:pt>
    <dgm:pt modelId="{5B1BC523-8019-4F73-8697-81975DC03815}" type="pres">
      <dgm:prSet presAssocID="{F4A490B4-F4A5-4FBB-8CDB-449986400685}" presName="childTx" presStyleLbl="bgAccFollowNode1" presStyleIdx="1" presStyleCnt="4">
        <dgm:presLayoutVars>
          <dgm:bulletEnabled val="1"/>
        </dgm:presLayoutVars>
      </dgm:prSet>
      <dgm:spPr/>
      <dgm:t>
        <a:bodyPr/>
        <a:lstStyle/>
        <a:p>
          <a:endParaRPr lang="es-CO"/>
        </a:p>
      </dgm:t>
    </dgm:pt>
    <dgm:pt modelId="{2DC61D6E-F380-40A2-8EA8-09D0E3A06AEF}" type="pres">
      <dgm:prSet presAssocID="{6FCEE660-9BB3-4BFC-8C64-68CD21EC3180}" presName="negSpace" presStyleCnt="0"/>
      <dgm:spPr/>
    </dgm:pt>
    <dgm:pt modelId="{D33913E0-346C-4946-ABB2-DF8A98F19493}" type="pres">
      <dgm:prSet presAssocID="{6FCEE660-9BB3-4BFC-8C64-68CD21EC3180}" presName="circle" presStyleLbl="node1" presStyleIdx="0" presStyleCnt="2"/>
      <dgm:spPr/>
      <dgm:t>
        <a:bodyPr/>
        <a:lstStyle/>
        <a:p>
          <a:endParaRPr lang="es-CO"/>
        </a:p>
      </dgm:t>
    </dgm:pt>
    <dgm:pt modelId="{AFD281C6-7E48-4ABE-A247-4E4B36069B79}" type="pres">
      <dgm:prSet presAssocID="{92944E9A-E9C1-4BBD-BCF1-464E9AF31C78}" presName="transSpace" presStyleCnt="0"/>
      <dgm:spPr/>
    </dgm:pt>
    <dgm:pt modelId="{2146FE26-BFEF-4CC6-85AB-3704C7CAFB53}" type="pres">
      <dgm:prSet presAssocID="{384F6C1A-BAA9-4182-972E-36215DD75B32}" presName="posSpace" presStyleCnt="0"/>
      <dgm:spPr/>
    </dgm:pt>
    <dgm:pt modelId="{89BDA43C-9B13-4780-A762-526076DF5D0D}" type="pres">
      <dgm:prSet presAssocID="{384F6C1A-BAA9-4182-972E-36215DD75B32}" presName="vertFlow" presStyleCnt="0"/>
      <dgm:spPr/>
    </dgm:pt>
    <dgm:pt modelId="{5966A3A9-1358-49DE-95F9-E4FDCBE5D810}" type="pres">
      <dgm:prSet presAssocID="{384F6C1A-BAA9-4182-972E-36215DD75B32}" presName="topSpace" presStyleCnt="0"/>
      <dgm:spPr/>
    </dgm:pt>
    <dgm:pt modelId="{570A943B-2F17-4F39-8884-9129F2D42D74}" type="pres">
      <dgm:prSet presAssocID="{384F6C1A-BAA9-4182-972E-36215DD75B32}" presName="firstComp" presStyleCnt="0"/>
      <dgm:spPr/>
    </dgm:pt>
    <dgm:pt modelId="{CD9AF650-F96F-4731-92DF-BFDC9E552660}" type="pres">
      <dgm:prSet presAssocID="{384F6C1A-BAA9-4182-972E-36215DD75B32}" presName="firstChild" presStyleLbl="bgAccFollowNode1" presStyleIdx="2" presStyleCnt="4"/>
      <dgm:spPr/>
      <dgm:t>
        <a:bodyPr/>
        <a:lstStyle/>
        <a:p>
          <a:endParaRPr lang="es-CO"/>
        </a:p>
      </dgm:t>
    </dgm:pt>
    <dgm:pt modelId="{7A35BA78-620A-4FC2-A8B8-4EDDFCDB03B6}" type="pres">
      <dgm:prSet presAssocID="{384F6C1A-BAA9-4182-972E-36215DD75B32}" presName="firstChildTx" presStyleLbl="bgAccFollowNode1" presStyleIdx="2" presStyleCnt="4">
        <dgm:presLayoutVars>
          <dgm:bulletEnabled val="1"/>
        </dgm:presLayoutVars>
      </dgm:prSet>
      <dgm:spPr/>
      <dgm:t>
        <a:bodyPr/>
        <a:lstStyle/>
        <a:p>
          <a:endParaRPr lang="es-CO"/>
        </a:p>
      </dgm:t>
    </dgm:pt>
    <dgm:pt modelId="{A5B82E85-831D-42A9-96DC-6E1B479A365A}" type="pres">
      <dgm:prSet presAssocID="{8551B8B6-ED12-48FC-94E4-6CE04532BDB0}" presName="comp" presStyleCnt="0"/>
      <dgm:spPr/>
    </dgm:pt>
    <dgm:pt modelId="{8F0460AC-CA79-48A8-9AF7-7EB82555F01C}" type="pres">
      <dgm:prSet presAssocID="{8551B8B6-ED12-48FC-94E4-6CE04532BDB0}" presName="child" presStyleLbl="bgAccFollowNode1" presStyleIdx="3" presStyleCnt="4"/>
      <dgm:spPr/>
      <dgm:t>
        <a:bodyPr/>
        <a:lstStyle/>
        <a:p>
          <a:endParaRPr lang="es-CO"/>
        </a:p>
      </dgm:t>
    </dgm:pt>
    <dgm:pt modelId="{5F86C3A0-295C-4E37-BEE9-66CA188063BC}" type="pres">
      <dgm:prSet presAssocID="{8551B8B6-ED12-48FC-94E4-6CE04532BDB0}" presName="childTx" presStyleLbl="bgAccFollowNode1" presStyleIdx="3" presStyleCnt="4">
        <dgm:presLayoutVars>
          <dgm:bulletEnabled val="1"/>
        </dgm:presLayoutVars>
      </dgm:prSet>
      <dgm:spPr/>
      <dgm:t>
        <a:bodyPr/>
        <a:lstStyle/>
        <a:p>
          <a:endParaRPr lang="es-CO"/>
        </a:p>
      </dgm:t>
    </dgm:pt>
    <dgm:pt modelId="{E73CF1DD-830A-4A3A-A8CF-A7B407A97E09}" type="pres">
      <dgm:prSet presAssocID="{384F6C1A-BAA9-4182-972E-36215DD75B32}" presName="negSpace" presStyleCnt="0"/>
      <dgm:spPr/>
    </dgm:pt>
    <dgm:pt modelId="{5907F8AA-C555-4541-A450-CB52A21B3190}" type="pres">
      <dgm:prSet presAssocID="{384F6C1A-BAA9-4182-972E-36215DD75B32}" presName="circle" presStyleLbl="node1" presStyleIdx="1" presStyleCnt="2"/>
      <dgm:spPr/>
      <dgm:t>
        <a:bodyPr/>
        <a:lstStyle/>
        <a:p>
          <a:endParaRPr lang="es-CO"/>
        </a:p>
      </dgm:t>
    </dgm:pt>
  </dgm:ptLst>
  <dgm:cxnLst>
    <dgm:cxn modelId="{8DE3FD7C-6E79-4220-B4FF-A72E9F880DFB}" type="presOf" srcId="{1552DEFE-86CE-4708-A53A-C13265D69DAF}" destId="{7A35BA78-620A-4FC2-A8B8-4EDDFCDB03B6}" srcOrd="1" destOrd="0" presId="urn:microsoft.com/office/officeart/2005/8/layout/hList9"/>
    <dgm:cxn modelId="{CA1F7D9D-BB19-4899-B1B6-3F6874670DC4}" srcId="{6FCEE660-9BB3-4BFC-8C64-68CD21EC3180}" destId="{8665F244-77AB-402D-946E-19144EF8269B}" srcOrd="0" destOrd="0" parTransId="{7A556586-E703-4868-BBC6-73A3A380A3D1}" sibTransId="{28B643C8-61B7-4A6D-84F4-66B5E72164AC}"/>
    <dgm:cxn modelId="{E70B7EAC-92A1-423E-BA42-E7DC441F63CF}" srcId="{6FCEE660-9BB3-4BFC-8C64-68CD21EC3180}" destId="{F4A490B4-F4A5-4FBB-8CDB-449986400685}" srcOrd="1" destOrd="0" parTransId="{05303613-E504-4951-BB3C-D68A7B81C7A1}" sibTransId="{D728AAE9-D89E-4DEB-A6EE-C4BB2504A99A}"/>
    <dgm:cxn modelId="{A7615ABE-E324-4022-BAD0-BDB33EFC077D}" type="presOf" srcId="{8665F244-77AB-402D-946E-19144EF8269B}" destId="{6DA2740E-1F5F-42BC-AEB1-B06FEF379A7F}" srcOrd="1" destOrd="0" presId="urn:microsoft.com/office/officeart/2005/8/layout/hList9"/>
    <dgm:cxn modelId="{C70CAE8C-73DD-4B06-8BAF-15D291D8F421}" type="presOf" srcId="{80E4FFDB-8E87-4C0B-8F8E-243CFF81AB85}" destId="{4CD44C63-A8F7-47AA-81A5-693C3EBB428D}" srcOrd="0" destOrd="0" presId="urn:microsoft.com/office/officeart/2005/8/layout/hList9"/>
    <dgm:cxn modelId="{AB7202C4-6B3B-463F-8389-12EE78942752}" srcId="{384F6C1A-BAA9-4182-972E-36215DD75B32}" destId="{8551B8B6-ED12-48FC-94E4-6CE04532BDB0}" srcOrd="1" destOrd="0" parTransId="{CDBFB96A-7367-41DC-90BA-C432DF9C6252}" sibTransId="{67D36F01-1011-40CE-988A-1F348E854F1F}"/>
    <dgm:cxn modelId="{00CB0145-F3B7-4FF1-B657-E288BE0B9A97}" type="presOf" srcId="{1552DEFE-86CE-4708-A53A-C13265D69DAF}" destId="{CD9AF650-F96F-4731-92DF-BFDC9E552660}" srcOrd="0" destOrd="0" presId="urn:microsoft.com/office/officeart/2005/8/layout/hList9"/>
    <dgm:cxn modelId="{14C41552-C141-4DEF-8CE3-E39B9DC5428D}" type="presOf" srcId="{8551B8B6-ED12-48FC-94E4-6CE04532BDB0}" destId="{5F86C3A0-295C-4E37-BEE9-66CA188063BC}" srcOrd="1" destOrd="0" presId="urn:microsoft.com/office/officeart/2005/8/layout/hList9"/>
    <dgm:cxn modelId="{C10C729C-6F41-4CF7-A9D4-1810DF054143}" srcId="{384F6C1A-BAA9-4182-972E-36215DD75B32}" destId="{1552DEFE-86CE-4708-A53A-C13265D69DAF}" srcOrd="0" destOrd="0" parTransId="{BD6D3082-43C4-408D-8FDE-D76E3E2D6F11}" sibTransId="{7CA98EBC-8F6B-41BB-AF40-4A60B14B35AD}"/>
    <dgm:cxn modelId="{97CF1DA1-B8AF-4B81-93B8-97E32FD47B72}" type="presOf" srcId="{8665F244-77AB-402D-946E-19144EF8269B}" destId="{570EE640-3D0A-4658-B48F-34E2712280CA}" srcOrd="0" destOrd="0" presId="urn:microsoft.com/office/officeart/2005/8/layout/hList9"/>
    <dgm:cxn modelId="{BA5C4859-D092-46DA-A76D-26A6EF7C1274}" type="presOf" srcId="{8551B8B6-ED12-48FC-94E4-6CE04532BDB0}" destId="{8F0460AC-CA79-48A8-9AF7-7EB82555F01C}" srcOrd="0" destOrd="0" presId="urn:microsoft.com/office/officeart/2005/8/layout/hList9"/>
    <dgm:cxn modelId="{FC2F4EA5-79FB-44E4-8798-312C071AD0E1}" type="presOf" srcId="{F4A490B4-F4A5-4FBB-8CDB-449986400685}" destId="{6B4CBEDD-3905-438A-A7AE-1AAF1C39B880}" srcOrd="0" destOrd="0" presId="urn:microsoft.com/office/officeart/2005/8/layout/hList9"/>
    <dgm:cxn modelId="{7F27B93B-D2EB-4133-8512-971614BD6EE4}" type="presOf" srcId="{6FCEE660-9BB3-4BFC-8C64-68CD21EC3180}" destId="{D33913E0-346C-4946-ABB2-DF8A98F19493}" srcOrd="0" destOrd="0" presId="urn:microsoft.com/office/officeart/2005/8/layout/hList9"/>
    <dgm:cxn modelId="{CE36C50C-D547-4139-ACAB-0A8AE97C106D}" srcId="{80E4FFDB-8E87-4C0B-8F8E-243CFF81AB85}" destId="{6FCEE660-9BB3-4BFC-8C64-68CD21EC3180}" srcOrd="0" destOrd="0" parTransId="{DEFFC9D4-B907-4347-A5E2-99D5D544D61E}" sibTransId="{92944E9A-E9C1-4BBD-BCF1-464E9AF31C78}"/>
    <dgm:cxn modelId="{F672743E-CFAE-4F0F-BF28-9DD331F9F774}" srcId="{80E4FFDB-8E87-4C0B-8F8E-243CFF81AB85}" destId="{384F6C1A-BAA9-4182-972E-36215DD75B32}" srcOrd="1" destOrd="0" parTransId="{39D01BEF-E210-48CD-B115-6643334A4489}" sibTransId="{E7B71460-D5BD-4665-86FC-9CD4F7C93870}"/>
    <dgm:cxn modelId="{14939529-C904-4B0B-A874-E3C7ECD55BFA}" type="presOf" srcId="{384F6C1A-BAA9-4182-972E-36215DD75B32}" destId="{5907F8AA-C555-4541-A450-CB52A21B3190}" srcOrd="0" destOrd="0" presId="urn:microsoft.com/office/officeart/2005/8/layout/hList9"/>
    <dgm:cxn modelId="{59DAE781-0CC9-4D84-A189-ABF66F24C735}" type="presOf" srcId="{F4A490B4-F4A5-4FBB-8CDB-449986400685}" destId="{5B1BC523-8019-4F73-8697-81975DC03815}" srcOrd="1" destOrd="0" presId="urn:microsoft.com/office/officeart/2005/8/layout/hList9"/>
    <dgm:cxn modelId="{F11ABBEC-94D0-4A49-8D87-F8DE6CCAD802}" type="presParOf" srcId="{4CD44C63-A8F7-47AA-81A5-693C3EBB428D}" destId="{B9A9483D-011B-4DDE-8AAB-6F3C6A650D31}" srcOrd="0" destOrd="0" presId="urn:microsoft.com/office/officeart/2005/8/layout/hList9"/>
    <dgm:cxn modelId="{14377267-24F2-4522-9F36-2011DC8A27C8}" type="presParOf" srcId="{4CD44C63-A8F7-47AA-81A5-693C3EBB428D}" destId="{1F085A36-222A-4005-BECB-C9BECA73C7D2}" srcOrd="1" destOrd="0" presId="urn:microsoft.com/office/officeart/2005/8/layout/hList9"/>
    <dgm:cxn modelId="{B71EC4DD-EC29-4EBC-A4E1-2D633C44DC3B}" type="presParOf" srcId="{1F085A36-222A-4005-BECB-C9BECA73C7D2}" destId="{409655AB-AEA5-4519-89FA-4DF5A4B1A626}" srcOrd="0" destOrd="0" presId="urn:microsoft.com/office/officeart/2005/8/layout/hList9"/>
    <dgm:cxn modelId="{B99D597C-836A-430E-BD4C-22383049D9F2}" type="presParOf" srcId="{1F085A36-222A-4005-BECB-C9BECA73C7D2}" destId="{D3820CB5-3A12-48B2-A8B3-B1387D9DD953}" srcOrd="1" destOrd="0" presId="urn:microsoft.com/office/officeart/2005/8/layout/hList9"/>
    <dgm:cxn modelId="{841ABD15-1E82-4746-A4DC-9C00428DE9DD}" type="presParOf" srcId="{D3820CB5-3A12-48B2-A8B3-B1387D9DD953}" destId="{570EE640-3D0A-4658-B48F-34E2712280CA}" srcOrd="0" destOrd="0" presId="urn:microsoft.com/office/officeart/2005/8/layout/hList9"/>
    <dgm:cxn modelId="{9B5B0A92-540E-4760-AED5-85C1B25F45CB}" type="presParOf" srcId="{D3820CB5-3A12-48B2-A8B3-B1387D9DD953}" destId="{6DA2740E-1F5F-42BC-AEB1-B06FEF379A7F}" srcOrd="1" destOrd="0" presId="urn:microsoft.com/office/officeart/2005/8/layout/hList9"/>
    <dgm:cxn modelId="{B6934EF2-23CB-41B9-91CB-1AC1D1841D31}" type="presParOf" srcId="{1F085A36-222A-4005-BECB-C9BECA73C7D2}" destId="{93EF1614-E52C-4484-8A02-080EBEC1313B}" srcOrd="2" destOrd="0" presId="urn:microsoft.com/office/officeart/2005/8/layout/hList9"/>
    <dgm:cxn modelId="{E6665F5C-0FC2-4B19-BAF7-4E7A7E4BE2FA}" type="presParOf" srcId="{93EF1614-E52C-4484-8A02-080EBEC1313B}" destId="{6B4CBEDD-3905-438A-A7AE-1AAF1C39B880}" srcOrd="0" destOrd="0" presId="urn:microsoft.com/office/officeart/2005/8/layout/hList9"/>
    <dgm:cxn modelId="{14F4C9BD-F81C-49E4-83BB-2562866F4C28}" type="presParOf" srcId="{93EF1614-E52C-4484-8A02-080EBEC1313B}" destId="{5B1BC523-8019-4F73-8697-81975DC03815}" srcOrd="1" destOrd="0" presId="urn:microsoft.com/office/officeart/2005/8/layout/hList9"/>
    <dgm:cxn modelId="{F296282B-D02E-4C9F-B964-BD682A75E9F4}" type="presParOf" srcId="{4CD44C63-A8F7-47AA-81A5-693C3EBB428D}" destId="{2DC61D6E-F380-40A2-8EA8-09D0E3A06AEF}" srcOrd="2" destOrd="0" presId="urn:microsoft.com/office/officeart/2005/8/layout/hList9"/>
    <dgm:cxn modelId="{A275CA13-1741-43ED-BF11-283AC1D4F413}" type="presParOf" srcId="{4CD44C63-A8F7-47AA-81A5-693C3EBB428D}" destId="{D33913E0-346C-4946-ABB2-DF8A98F19493}" srcOrd="3" destOrd="0" presId="urn:microsoft.com/office/officeart/2005/8/layout/hList9"/>
    <dgm:cxn modelId="{EEAF1EA2-F1D6-483E-A97D-6122370021DF}" type="presParOf" srcId="{4CD44C63-A8F7-47AA-81A5-693C3EBB428D}" destId="{AFD281C6-7E48-4ABE-A247-4E4B36069B79}" srcOrd="4" destOrd="0" presId="urn:microsoft.com/office/officeart/2005/8/layout/hList9"/>
    <dgm:cxn modelId="{010961AE-1D85-4F9B-AA73-83AC9DD08A3B}" type="presParOf" srcId="{4CD44C63-A8F7-47AA-81A5-693C3EBB428D}" destId="{2146FE26-BFEF-4CC6-85AB-3704C7CAFB53}" srcOrd="5" destOrd="0" presId="urn:microsoft.com/office/officeart/2005/8/layout/hList9"/>
    <dgm:cxn modelId="{C9082322-7D01-4E2B-9814-FF32F4A67514}" type="presParOf" srcId="{4CD44C63-A8F7-47AA-81A5-693C3EBB428D}" destId="{89BDA43C-9B13-4780-A762-526076DF5D0D}" srcOrd="6" destOrd="0" presId="urn:microsoft.com/office/officeart/2005/8/layout/hList9"/>
    <dgm:cxn modelId="{C4D38EB7-4E89-4BAB-ABD1-ED685690C8B6}" type="presParOf" srcId="{89BDA43C-9B13-4780-A762-526076DF5D0D}" destId="{5966A3A9-1358-49DE-95F9-E4FDCBE5D810}" srcOrd="0" destOrd="0" presId="urn:microsoft.com/office/officeart/2005/8/layout/hList9"/>
    <dgm:cxn modelId="{94AB697F-EA10-4184-B0A4-AE31451A32B3}" type="presParOf" srcId="{89BDA43C-9B13-4780-A762-526076DF5D0D}" destId="{570A943B-2F17-4F39-8884-9129F2D42D74}" srcOrd="1" destOrd="0" presId="urn:microsoft.com/office/officeart/2005/8/layout/hList9"/>
    <dgm:cxn modelId="{9B3D97C5-DC23-46B3-972D-C96140B16B4F}" type="presParOf" srcId="{570A943B-2F17-4F39-8884-9129F2D42D74}" destId="{CD9AF650-F96F-4731-92DF-BFDC9E552660}" srcOrd="0" destOrd="0" presId="urn:microsoft.com/office/officeart/2005/8/layout/hList9"/>
    <dgm:cxn modelId="{8AFD7526-9D10-4C57-8FE7-5BB02F7BF2A1}" type="presParOf" srcId="{570A943B-2F17-4F39-8884-9129F2D42D74}" destId="{7A35BA78-620A-4FC2-A8B8-4EDDFCDB03B6}" srcOrd="1" destOrd="0" presId="urn:microsoft.com/office/officeart/2005/8/layout/hList9"/>
    <dgm:cxn modelId="{C0D4B0E2-C922-42B5-A1A6-00E64596B327}" type="presParOf" srcId="{89BDA43C-9B13-4780-A762-526076DF5D0D}" destId="{A5B82E85-831D-42A9-96DC-6E1B479A365A}" srcOrd="2" destOrd="0" presId="urn:microsoft.com/office/officeart/2005/8/layout/hList9"/>
    <dgm:cxn modelId="{416D206B-55DB-499E-A50B-4C1D79E20BD1}" type="presParOf" srcId="{A5B82E85-831D-42A9-96DC-6E1B479A365A}" destId="{8F0460AC-CA79-48A8-9AF7-7EB82555F01C}" srcOrd="0" destOrd="0" presId="urn:microsoft.com/office/officeart/2005/8/layout/hList9"/>
    <dgm:cxn modelId="{18636233-1A01-46C7-876F-BAC112167D01}" type="presParOf" srcId="{A5B82E85-831D-42A9-96DC-6E1B479A365A}" destId="{5F86C3A0-295C-4E37-BEE9-66CA188063BC}" srcOrd="1" destOrd="0" presId="urn:microsoft.com/office/officeart/2005/8/layout/hList9"/>
    <dgm:cxn modelId="{AC022B8E-258D-4071-9413-5E511974EB06}" type="presParOf" srcId="{4CD44C63-A8F7-47AA-81A5-693C3EBB428D}" destId="{E73CF1DD-830A-4A3A-A8CF-A7B407A97E09}" srcOrd="7" destOrd="0" presId="urn:microsoft.com/office/officeart/2005/8/layout/hList9"/>
    <dgm:cxn modelId="{FCE9BBED-6167-4396-8B6D-7D44D8622D56}" type="presParOf" srcId="{4CD44C63-A8F7-47AA-81A5-693C3EBB428D}" destId="{5907F8AA-C555-4541-A450-CB52A21B3190}" srcOrd="8" destOrd="0" presId="urn:microsoft.com/office/officeart/2005/8/layout/hList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400F050-CF41-47AF-9331-313A43DFBC61}" type="doc">
      <dgm:prSet loTypeId="urn:microsoft.com/office/officeart/2005/8/layout/matrix1" loCatId="matrix" qsTypeId="urn:microsoft.com/office/officeart/2005/8/quickstyle/3d1" qsCatId="3D" csTypeId="urn:microsoft.com/office/officeart/2005/8/colors/colorful4" csCatId="colorful" phldr="1"/>
      <dgm:spPr/>
      <dgm:t>
        <a:bodyPr/>
        <a:lstStyle/>
        <a:p>
          <a:endParaRPr lang="es-CO"/>
        </a:p>
      </dgm:t>
    </dgm:pt>
    <dgm:pt modelId="{6E6C88F9-9882-449E-BC02-FEB821582E64}">
      <dgm:prSet phldrT="[Texto]"/>
      <dgm:spPr/>
      <dgm:t>
        <a:bodyPr/>
        <a:lstStyle/>
        <a:p>
          <a:r>
            <a:rPr lang="es-CO" b="1" u="sng" dirty="0" smtClean="0">
              <a:latin typeface="Arial" panose="020B0604020202020204" pitchFamily="34" charset="0"/>
              <a:cs typeface="Arial" panose="020B0604020202020204" pitchFamily="34" charset="0"/>
            </a:rPr>
            <a:t>EDUCACIÓN CONTINUA</a:t>
          </a:r>
        </a:p>
        <a:p>
          <a:r>
            <a:rPr lang="es-CO" u="none" dirty="0" smtClean="0">
              <a:latin typeface="Arial" panose="020B0604020202020204" pitchFamily="34" charset="0"/>
              <a:cs typeface="Arial" panose="020B0604020202020204" pitchFamily="34" charset="0"/>
            </a:rPr>
            <a:t>306 personas certificadas</a:t>
          </a:r>
          <a:endParaRPr lang="es-CO" dirty="0">
            <a:latin typeface="Arial" panose="020B0604020202020204" pitchFamily="34" charset="0"/>
            <a:cs typeface="Arial" panose="020B0604020202020204" pitchFamily="34" charset="0"/>
          </a:endParaRPr>
        </a:p>
      </dgm:t>
    </dgm:pt>
    <dgm:pt modelId="{138C4BA8-444E-41C0-B53A-866C9221B076}" type="parTrans" cxnId="{72D4D3B4-1276-472E-B060-76105B6D8C3A}">
      <dgm:prSet/>
      <dgm:spPr/>
      <dgm:t>
        <a:bodyPr/>
        <a:lstStyle/>
        <a:p>
          <a:endParaRPr lang="es-CO">
            <a:latin typeface="Arial" panose="020B0604020202020204" pitchFamily="34" charset="0"/>
            <a:cs typeface="Arial" panose="020B0604020202020204" pitchFamily="34" charset="0"/>
          </a:endParaRPr>
        </a:p>
      </dgm:t>
    </dgm:pt>
    <dgm:pt modelId="{B4BEB71D-2E81-43F8-AC42-508D87CC7930}" type="sibTrans" cxnId="{72D4D3B4-1276-472E-B060-76105B6D8C3A}">
      <dgm:prSet/>
      <dgm:spPr/>
      <dgm:t>
        <a:bodyPr/>
        <a:lstStyle/>
        <a:p>
          <a:endParaRPr lang="es-CO">
            <a:latin typeface="Arial" panose="020B0604020202020204" pitchFamily="34" charset="0"/>
            <a:cs typeface="Arial" panose="020B0604020202020204" pitchFamily="34" charset="0"/>
          </a:endParaRPr>
        </a:p>
      </dgm:t>
    </dgm:pt>
    <dgm:pt modelId="{4894EAC0-A38D-4ABF-B83D-B58958F07487}">
      <dgm:prSet phldrT="[Texto]"/>
      <dgm:spPr/>
      <dgm:t>
        <a:bodyPr/>
        <a:lstStyle/>
        <a:p>
          <a:r>
            <a:rPr lang="es-CO" b="1" u="sng" dirty="0" smtClean="0">
              <a:latin typeface="Arial" panose="020B0604020202020204" pitchFamily="34" charset="0"/>
              <a:cs typeface="Arial" panose="020B0604020202020204" pitchFamily="34" charset="0"/>
            </a:rPr>
            <a:t>SEGUIMIENTO A GRADUADOS</a:t>
          </a:r>
          <a:endParaRPr lang="es-CO" b="1" dirty="0" smtClean="0">
            <a:latin typeface="Arial" panose="020B0604020202020204" pitchFamily="34" charset="0"/>
            <a:cs typeface="Arial" panose="020B0604020202020204" pitchFamily="34" charset="0"/>
          </a:endParaRPr>
        </a:p>
        <a:p>
          <a:r>
            <a:rPr lang="es-CO" dirty="0" smtClean="0">
              <a:latin typeface="Arial" panose="020B0604020202020204" pitchFamily="34" charset="0"/>
              <a:cs typeface="Arial" panose="020B0604020202020204" pitchFamily="34" charset="0"/>
            </a:rPr>
            <a:t>26 Estudios de seguimiento</a:t>
          </a:r>
        </a:p>
        <a:p>
          <a:r>
            <a:rPr lang="es-CO" dirty="0" smtClean="0">
              <a:latin typeface="Arial" panose="020B0604020202020204" pitchFamily="34" charset="0"/>
              <a:cs typeface="Arial" panose="020B0604020202020204" pitchFamily="34" charset="0"/>
            </a:rPr>
            <a:t>18 Estudios de Impacto</a:t>
          </a:r>
        </a:p>
      </dgm:t>
    </dgm:pt>
    <dgm:pt modelId="{B469158D-CF84-4FA1-8C87-EA8D4C665285}" type="parTrans" cxnId="{18C9F060-1B88-48BA-B9CF-3B8C9C3658C6}">
      <dgm:prSet/>
      <dgm:spPr/>
      <dgm:t>
        <a:bodyPr/>
        <a:lstStyle/>
        <a:p>
          <a:endParaRPr lang="es-CO">
            <a:latin typeface="Arial" panose="020B0604020202020204" pitchFamily="34" charset="0"/>
            <a:cs typeface="Arial" panose="020B0604020202020204" pitchFamily="34" charset="0"/>
          </a:endParaRPr>
        </a:p>
      </dgm:t>
    </dgm:pt>
    <dgm:pt modelId="{2B38DE82-04E0-4DF5-A72C-3706FAD6E107}" type="sibTrans" cxnId="{18C9F060-1B88-48BA-B9CF-3B8C9C3658C6}">
      <dgm:prSet/>
      <dgm:spPr/>
      <dgm:t>
        <a:bodyPr/>
        <a:lstStyle/>
        <a:p>
          <a:endParaRPr lang="es-CO">
            <a:latin typeface="Arial" panose="020B0604020202020204" pitchFamily="34" charset="0"/>
            <a:cs typeface="Arial" panose="020B0604020202020204" pitchFamily="34" charset="0"/>
          </a:endParaRPr>
        </a:p>
      </dgm:t>
    </dgm:pt>
    <dgm:pt modelId="{C370C198-2366-4508-920F-C956120E8C86}">
      <dgm:prSet phldrT="[Texto]"/>
      <dgm:spPr>
        <a:solidFill>
          <a:schemeClr val="accent6">
            <a:lumMod val="60000"/>
            <a:lumOff val="40000"/>
          </a:schemeClr>
        </a:solidFill>
      </dgm:spPr>
      <dgm:t>
        <a:bodyPr/>
        <a:lstStyle/>
        <a:p>
          <a:r>
            <a:rPr lang="es-CO" b="1" u="sng" dirty="0" smtClean="0">
              <a:latin typeface="Arial" panose="020B0604020202020204" pitchFamily="34" charset="0"/>
              <a:cs typeface="Arial" panose="020B0604020202020204" pitchFamily="34" charset="0"/>
            </a:rPr>
            <a:t>PRÁCTICAS COMUNITARIAS</a:t>
          </a:r>
          <a:endParaRPr lang="es-CO" b="1" dirty="0" smtClean="0">
            <a:latin typeface="Arial" panose="020B0604020202020204" pitchFamily="34" charset="0"/>
            <a:cs typeface="Arial" panose="020B0604020202020204" pitchFamily="34" charset="0"/>
          </a:endParaRPr>
        </a:p>
        <a:p>
          <a:r>
            <a:rPr lang="es-CO" dirty="0" smtClean="0">
              <a:latin typeface="Arial" panose="020B0604020202020204" pitchFamily="34" charset="0"/>
              <a:cs typeface="Arial" panose="020B0604020202020204" pitchFamily="34" charset="0"/>
            </a:rPr>
            <a:t>7  Alianzas estratégicas para el desarrollo de prácticas</a:t>
          </a:r>
        </a:p>
        <a:p>
          <a:r>
            <a:rPr lang="es-CO" dirty="0" smtClean="0">
              <a:latin typeface="Arial" panose="020B0604020202020204" pitchFamily="34" charset="0"/>
              <a:cs typeface="Arial" panose="020B0604020202020204" pitchFamily="34" charset="0"/>
            </a:rPr>
            <a:t>8 productos recibidos de las prácticas</a:t>
          </a:r>
        </a:p>
      </dgm:t>
    </dgm:pt>
    <dgm:pt modelId="{A4D65BDA-F56D-4121-B0E4-D0B74AB6DD28}" type="parTrans" cxnId="{B50B6D87-BDCC-4B97-A700-8EE3AA63451D}">
      <dgm:prSet/>
      <dgm:spPr/>
      <dgm:t>
        <a:bodyPr/>
        <a:lstStyle/>
        <a:p>
          <a:endParaRPr lang="es-CO">
            <a:latin typeface="Arial" panose="020B0604020202020204" pitchFamily="34" charset="0"/>
            <a:cs typeface="Arial" panose="020B0604020202020204" pitchFamily="34" charset="0"/>
          </a:endParaRPr>
        </a:p>
      </dgm:t>
    </dgm:pt>
    <dgm:pt modelId="{54B340A6-4955-4ED3-9749-E908D6DE34EC}" type="sibTrans" cxnId="{B50B6D87-BDCC-4B97-A700-8EE3AA63451D}">
      <dgm:prSet/>
      <dgm:spPr/>
      <dgm:t>
        <a:bodyPr/>
        <a:lstStyle/>
        <a:p>
          <a:endParaRPr lang="es-CO">
            <a:latin typeface="Arial" panose="020B0604020202020204" pitchFamily="34" charset="0"/>
            <a:cs typeface="Arial" panose="020B0604020202020204" pitchFamily="34" charset="0"/>
          </a:endParaRPr>
        </a:p>
      </dgm:t>
    </dgm:pt>
    <dgm:pt modelId="{EDAD03AD-C5C8-4F29-AF83-25094BBC6878}">
      <dgm:prSet phldrT="[Texto]"/>
      <dgm:spPr/>
      <dgm:t>
        <a:bodyPr/>
        <a:lstStyle/>
        <a:p>
          <a:r>
            <a:rPr lang="es-CO" b="1" u="sng" dirty="0" smtClean="0">
              <a:latin typeface="Arial" panose="020B0604020202020204" pitchFamily="34" charset="0"/>
              <a:cs typeface="Arial" panose="020B0604020202020204" pitchFamily="34" charset="0"/>
            </a:rPr>
            <a:t>PROYECTOS SOCIALES</a:t>
          </a:r>
        </a:p>
        <a:p>
          <a:r>
            <a:rPr lang="es-CO" u="none" dirty="0" smtClean="0">
              <a:latin typeface="Arial" panose="020B0604020202020204" pitchFamily="34" charset="0"/>
              <a:cs typeface="Arial" panose="020B0604020202020204" pitchFamily="34" charset="0"/>
            </a:rPr>
            <a:t>7 Proyectos sociales formulados</a:t>
          </a:r>
        </a:p>
        <a:p>
          <a:r>
            <a:rPr lang="es-CO" u="none" dirty="0" smtClean="0">
              <a:latin typeface="Arial" panose="020B0604020202020204" pitchFamily="34" charset="0"/>
              <a:cs typeface="Arial" panose="020B0604020202020204" pitchFamily="34" charset="0"/>
            </a:rPr>
            <a:t>6 proyectos sociales ejecutados</a:t>
          </a:r>
          <a:endParaRPr lang="es-CO" u="none" dirty="0">
            <a:latin typeface="Arial" panose="020B0604020202020204" pitchFamily="34" charset="0"/>
            <a:cs typeface="Arial" panose="020B0604020202020204" pitchFamily="34" charset="0"/>
          </a:endParaRPr>
        </a:p>
      </dgm:t>
    </dgm:pt>
    <dgm:pt modelId="{985D9156-365C-4560-B1ED-1BC385A1797C}" type="parTrans" cxnId="{928F8555-BDE5-44E8-8CF2-6A5F8D6B71B4}">
      <dgm:prSet/>
      <dgm:spPr/>
      <dgm:t>
        <a:bodyPr/>
        <a:lstStyle/>
        <a:p>
          <a:endParaRPr lang="es-CO">
            <a:latin typeface="Arial" panose="020B0604020202020204" pitchFamily="34" charset="0"/>
            <a:cs typeface="Arial" panose="020B0604020202020204" pitchFamily="34" charset="0"/>
          </a:endParaRPr>
        </a:p>
      </dgm:t>
    </dgm:pt>
    <dgm:pt modelId="{91D48941-3BEC-4D86-8854-DD9E96B626DE}" type="sibTrans" cxnId="{928F8555-BDE5-44E8-8CF2-6A5F8D6B71B4}">
      <dgm:prSet/>
      <dgm:spPr/>
      <dgm:t>
        <a:bodyPr/>
        <a:lstStyle/>
        <a:p>
          <a:endParaRPr lang="es-CO">
            <a:latin typeface="Arial" panose="020B0604020202020204" pitchFamily="34" charset="0"/>
            <a:cs typeface="Arial" panose="020B0604020202020204" pitchFamily="34" charset="0"/>
          </a:endParaRPr>
        </a:p>
      </dgm:t>
    </dgm:pt>
    <dgm:pt modelId="{2DB81E7D-89D4-46AC-8EAA-75666B79EE25}">
      <dgm:prSet phldrT="[Texto]"/>
      <dgm:spPr/>
      <dgm:t>
        <a:bodyPr/>
        <a:lstStyle/>
        <a:p>
          <a:r>
            <a:rPr lang="es-CO" b="1" u="sng" dirty="0" smtClean="0">
              <a:latin typeface="Arial" panose="020B0604020202020204" pitchFamily="34" charset="0"/>
              <a:cs typeface="Arial" panose="020B0604020202020204" pitchFamily="34" charset="0"/>
            </a:rPr>
            <a:t>SISTEMA DE INTERMEDIACIÓN LABORAL</a:t>
          </a:r>
        </a:p>
        <a:p>
          <a:r>
            <a:rPr lang="es-CO" u="none" dirty="0" smtClean="0">
              <a:latin typeface="Arial" panose="020B0604020202020204" pitchFamily="34" charset="0"/>
              <a:cs typeface="Arial" panose="020B0604020202020204" pitchFamily="34" charset="0"/>
            </a:rPr>
            <a:t>51 graduados gestionados con empleo</a:t>
          </a:r>
          <a:endParaRPr lang="es-CO" u="none" dirty="0">
            <a:latin typeface="Arial" panose="020B0604020202020204" pitchFamily="34" charset="0"/>
            <a:cs typeface="Arial" panose="020B0604020202020204" pitchFamily="34" charset="0"/>
          </a:endParaRPr>
        </a:p>
      </dgm:t>
    </dgm:pt>
    <dgm:pt modelId="{C534F555-16A4-47FC-8DED-920FCBD7DFEC}" type="parTrans" cxnId="{CD7A4889-4A5D-4E0F-AD9C-19EC594857E6}">
      <dgm:prSet/>
      <dgm:spPr/>
      <dgm:t>
        <a:bodyPr/>
        <a:lstStyle/>
        <a:p>
          <a:endParaRPr lang="es-CO">
            <a:latin typeface="Arial" panose="020B0604020202020204" pitchFamily="34" charset="0"/>
            <a:cs typeface="Arial" panose="020B0604020202020204" pitchFamily="34" charset="0"/>
          </a:endParaRPr>
        </a:p>
      </dgm:t>
    </dgm:pt>
    <dgm:pt modelId="{008D2F52-8307-46C1-B719-5A80ABE3175D}" type="sibTrans" cxnId="{CD7A4889-4A5D-4E0F-AD9C-19EC594857E6}">
      <dgm:prSet/>
      <dgm:spPr/>
      <dgm:t>
        <a:bodyPr/>
        <a:lstStyle/>
        <a:p>
          <a:endParaRPr lang="es-CO">
            <a:latin typeface="Arial" panose="020B0604020202020204" pitchFamily="34" charset="0"/>
            <a:cs typeface="Arial" panose="020B0604020202020204" pitchFamily="34" charset="0"/>
          </a:endParaRPr>
        </a:p>
      </dgm:t>
    </dgm:pt>
    <dgm:pt modelId="{F0DDD741-7F1C-4AF5-8D63-157135365DCE}" type="pres">
      <dgm:prSet presAssocID="{F400F050-CF41-47AF-9331-313A43DFBC61}" presName="diagram" presStyleCnt="0">
        <dgm:presLayoutVars>
          <dgm:chMax val="1"/>
          <dgm:dir/>
          <dgm:animLvl val="ctr"/>
          <dgm:resizeHandles val="exact"/>
        </dgm:presLayoutVars>
      </dgm:prSet>
      <dgm:spPr/>
      <dgm:t>
        <a:bodyPr/>
        <a:lstStyle/>
        <a:p>
          <a:endParaRPr lang="es-CO"/>
        </a:p>
      </dgm:t>
    </dgm:pt>
    <dgm:pt modelId="{5F93404B-33B7-4D7D-B2C1-F409BD04860C}" type="pres">
      <dgm:prSet presAssocID="{F400F050-CF41-47AF-9331-313A43DFBC61}" presName="matrix" presStyleCnt="0"/>
      <dgm:spPr/>
      <dgm:t>
        <a:bodyPr/>
        <a:lstStyle/>
        <a:p>
          <a:endParaRPr lang="es-CO"/>
        </a:p>
      </dgm:t>
    </dgm:pt>
    <dgm:pt modelId="{978DCA4D-5DAF-4625-BBE2-C5BC92B02B85}" type="pres">
      <dgm:prSet presAssocID="{F400F050-CF41-47AF-9331-313A43DFBC61}" presName="tile1" presStyleLbl="node1" presStyleIdx="0" presStyleCnt="4"/>
      <dgm:spPr/>
      <dgm:t>
        <a:bodyPr/>
        <a:lstStyle/>
        <a:p>
          <a:endParaRPr lang="es-CO"/>
        </a:p>
      </dgm:t>
    </dgm:pt>
    <dgm:pt modelId="{969BA5DF-3F19-4D3E-9930-A22871FD60EA}" type="pres">
      <dgm:prSet presAssocID="{F400F050-CF41-47AF-9331-313A43DFBC61}" presName="tile1text" presStyleLbl="node1" presStyleIdx="0" presStyleCnt="4">
        <dgm:presLayoutVars>
          <dgm:chMax val="0"/>
          <dgm:chPref val="0"/>
          <dgm:bulletEnabled val="1"/>
        </dgm:presLayoutVars>
      </dgm:prSet>
      <dgm:spPr/>
      <dgm:t>
        <a:bodyPr/>
        <a:lstStyle/>
        <a:p>
          <a:endParaRPr lang="es-CO"/>
        </a:p>
      </dgm:t>
    </dgm:pt>
    <dgm:pt modelId="{3B30B17E-32CF-4F95-854A-10857E978096}" type="pres">
      <dgm:prSet presAssocID="{F400F050-CF41-47AF-9331-313A43DFBC61}" presName="tile2" presStyleLbl="node1" presStyleIdx="1" presStyleCnt="4"/>
      <dgm:spPr/>
      <dgm:t>
        <a:bodyPr/>
        <a:lstStyle/>
        <a:p>
          <a:endParaRPr lang="es-CO"/>
        </a:p>
      </dgm:t>
    </dgm:pt>
    <dgm:pt modelId="{B2FBEE12-EC46-4505-B10C-33340FB3714C}" type="pres">
      <dgm:prSet presAssocID="{F400F050-CF41-47AF-9331-313A43DFBC61}" presName="tile2text" presStyleLbl="node1" presStyleIdx="1" presStyleCnt="4">
        <dgm:presLayoutVars>
          <dgm:chMax val="0"/>
          <dgm:chPref val="0"/>
          <dgm:bulletEnabled val="1"/>
        </dgm:presLayoutVars>
      </dgm:prSet>
      <dgm:spPr/>
      <dgm:t>
        <a:bodyPr/>
        <a:lstStyle/>
        <a:p>
          <a:endParaRPr lang="es-CO"/>
        </a:p>
      </dgm:t>
    </dgm:pt>
    <dgm:pt modelId="{6234349C-5E63-4F86-B0D5-C16FC1297C30}" type="pres">
      <dgm:prSet presAssocID="{F400F050-CF41-47AF-9331-313A43DFBC61}" presName="tile3" presStyleLbl="node1" presStyleIdx="2" presStyleCnt="4" custLinFactNeighborX="-7305"/>
      <dgm:spPr/>
      <dgm:t>
        <a:bodyPr/>
        <a:lstStyle/>
        <a:p>
          <a:endParaRPr lang="es-CO"/>
        </a:p>
      </dgm:t>
    </dgm:pt>
    <dgm:pt modelId="{E46AE439-3B93-40D1-A5CD-2F1757F2F3D4}" type="pres">
      <dgm:prSet presAssocID="{F400F050-CF41-47AF-9331-313A43DFBC61}" presName="tile3text" presStyleLbl="node1" presStyleIdx="2" presStyleCnt="4">
        <dgm:presLayoutVars>
          <dgm:chMax val="0"/>
          <dgm:chPref val="0"/>
          <dgm:bulletEnabled val="1"/>
        </dgm:presLayoutVars>
      </dgm:prSet>
      <dgm:spPr/>
      <dgm:t>
        <a:bodyPr/>
        <a:lstStyle/>
        <a:p>
          <a:endParaRPr lang="es-CO"/>
        </a:p>
      </dgm:t>
    </dgm:pt>
    <dgm:pt modelId="{C3D3ABD1-5935-4275-BCE7-BF3D29198223}" type="pres">
      <dgm:prSet presAssocID="{F400F050-CF41-47AF-9331-313A43DFBC61}" presName="tile4" presStyleLbl="node1" presStyleIdx="3" presStyleCnt="4"/>
      <dgm:spPr/>
      <dgm:t>
        <a:bodyPr/>
        <a:lstStyle/>
        <a:p>
          <a:endParaRPr lang="es-CO"/>
        </a:p>
      </dgm:t>
    </dgm:pt>
    <dgm:pt modelId="{B5E6C55C-26CC-4E00-9BFC-FA7C0F14D3FF}" type="pres">
      <dgm:prSet presAssocID="{F400F050-CF41-47AF-9331-313A43DFBC61}" presName="tile4text" presStyleLbl="node1" presStyleIdx="3" presStyleCnt="4">
        <dgm:presLayoutVars>
          <dgm:chMax val="0"/>
          <dgm:chPref val="0"/>
          <dgm:bulletEnabled val="1"/>
        </dgm:presLayoutVars>
      </dgm:prSet>
      <dgm:spPr/>
      <dgm:t>
        <a:bodyPr/>
        <a:lstStyle/>
        <a:p>
          <a:endParaRPr lang="es-CO"/>
        </a:p>
      </dgm:t>
    </dgm:pt>
    <dgm:pt modelId="{A7C45F89-B9F0-4336-A6E6-98CD860EFECA}" type="pres">
      <dgm:prSet presAssocID="{F400F050-CF41-47AF-9331-313A43DFBC61}" presName="centerTile" presStyleLbl="fgShp" presStyleIdx="0" presStyleCnt="1">
        <dgm:presLayoutVars>
          <dgm:chMax val="0"/>
          <dgm:chPref val="0"/>
        </dgm:presLayoutVars>
      </dgm:prSet>
      <dgm:spPr/>
      <dgm:t>
        <a:bodyPr/>
        <a:lstStyle/>
        <a:p>
          <a:endParaRPr lang="es-CO"/>
        </a:p>
      </dgm:t>
    </dgm:pt>
  </dgm:ptLst>
  <dgm:cxnLst>
    <dgm:cxn modelId="{7C5310B9-D049-42F1-8794-06131F552A8A}" type="presOf" srcId="{6E6C88F9-9882-449E-BC02-FEB821582E64}" destId="{A7C45F89-B9F0-4336-A6E6-98CD860EFECA}" srcOrd="0" destOrd="0" presId="urn:microsoft.com/office/officeart/2005/8/layout/matrix1"/>
    <dgm:cxn modelId="{2C5116AA-72BA-4CEB-BEBE-23365C4CF1DE}" type="presOf" srcId="{2DB81E7D-89D4-46AC-8EAA-75666B79EE25}" destId="{B5E6C55C-26CC-4E00-9BFC-FA7C0F14D3FF}" srcOrd="1" destOrd="0" presId="urn:microsoft.com/office/officeart/2005/8/layout/matrix1"/>
    <dgm:cxn modelId="{CD7A4889-4A5D-4E0F-AD9C-19EC594857E6}" srcId="{6E6C88F9-9882-449E-BC02-FEB821582E64}" destId="{2DB81E7D-89D4-46AC-8EAA-75666B79EE25}" srcOrd="3" destOrd="0" parTransId="{C534F555-16A4-47FC-8DED-920FCBD7DFEC}" sibTransId="{008D2F52-8307-46C1-B719-5A80ABE3175D}"/>
    <dgm:cxn modelId="{18C9F060-1B88-48BA-B9CF-3B8C9C3658C6}" srcId="{6E6C88F9-9882-449E-BC02-FEB821582E64}" destId="{4894EAC0-A38D-4ABF-B83D-B58958F07487}" srcOrd="0" destOrd="0" parTransId="{B469158D-CF84-4FA1-8C87-EA8D4C665285}" sibTransId="{2B38DE82-04E0-4DF5-A72C-3706FAD6E107}"/>
    <dgm:cxn modelId="{8FB3C463-D015-42A4-A865-A60DD5DBFA3C}" type="presOf" srcId="{EDAD03AD-C5C8-4F29-AF83-25094BBC6878}" destId="{6234349C-5E63-4F86-B0D5-C16FC1297C30}" srcOrd="0" destOrd="0" presId="urn:microsoft.com/office/officeart/2005/8/layout/matrix1"/>
    <dgm:cxn modelId="{B50B6D87-BDCC-4B97-A700-8EE3AA63451D}" srcId="{6E6C88F9-9882-449E-BC02-FEB821582E64}" destId="{C370C198-2366-4508-920F-C956120E8C86}" srcOrd="1" destOrd="0" parTransId="{A4D65BDA-F56D-4121-B0E4-D0B74AB6DD28}" sibTransId="{54B340A6-4955-4ED3-9749-E908D6DE34EC}"/>
    <dgm:cxn modelId="{192EEDA6-E36E-489E-A5FD-7CEA0BF4C14A}" type="presOf" srcId="{4894EAC0-A38D-4ABF-B83D-B58958F07487}" destId="{969BA5DF-3F19-4D3E-9930-A22871FD60EA}" srcOrd="1" destOrd="0" presId="urn:microsoft.com/office/officeart/2005/8/layout/matrix1"/>
    <dgm:cxn modelId="{928F8555-BDE5-44E8-8CF2-6A5F8D6B71B4}" srcId="{6E6C88F9-9882-449E-BC02-FEB821582E64}" destId="{EDAD03AD-C5C8-4F29-AF83-25094BBC6878}" srcOrd="2" destOrd="0" parTransId="{985D9156-365C-4560-B1ED-1BC385A1797C}" sibTransId="{91D48941-3BEC-4D86-8854-DD9E96B626DE}"/>
    <dgm:cxn modelId="{312AB21A-21A6-448F-A150-B98646718B4F}" type="presOf" srcId="{2DB81E7D-89D4-46AC-8EAA-75666B79EE25}" destId="{C3D3ABD1-5935-4275-BCE7-BF3D29198223}" srcOrd="0" destOrd="0" presId="urn:microsoft.com/office/officeart/2005/8/layout/matrix1"/>
    <dgm:cxn modelId="{72D4D3B4-1276-472E-B060-76105B6D8C3A}" srcId="{F400F050-CF41-47AF-9331-313A43DFBC61}" destId="{6E6C88F9-9882-449E-BC02-FEB821582E64}" srcOrd="0" destOrd="0" parTransId="{138C4BA8-444E-41C0-B53A-866C9221B076}" sibTransId="{B4BEB71D-2E81-43F8-AC42-508D87CC7930}"/>
    <dgm:cxn modelId="{BF8F8455-E901-471B-9DED-251F00177EA0}" type="presOf" srcId="{4894EAC0-A38D-4ABF-B83D-B58958F07487}" destId="{978DCA4D-5DAF-4625-BBE2-C5BC92B02B85}" srcOrd="0" destOrd="0" presId="urn:microsoft.com/office/officeart/2005/8/layout/matrix1"/>
    <dgm:cxn modelId="{CA6B789E-1E72-41AC-8751-FCB3647F8FD1}" type="presOf" srcId="{EDAD03AD-C5C8-4F29-AF83-25094BBC6878}" destId="{E46AE439-3B93-40D1-A5CD-2F1757F2F3D4}" srcOrd="1" destOrd="0" presId="urn:microsoft.com/office/officeart/2005/8/layout/matrix1"/>
    <dgm:cxn modelId="{F3E63BC1-D995-4ACF-858E-5E19778A1826}" type="presOf" srcId="{C370C198-2366-4508-920F-C956120E8C86}" destId="{3B30B17E-32CF-4F95-854A-10857E978096}" srcOrd="0" destOrd="0" presId="urn:microsoft.com/office/officeart/2005/8/layout/matrix1"/>
    <dgm:cxn modelId="{70895C52-3217-46A1-9968-DD63EE76EA6C}" type="presOf" srcId="{F400F050-CF41-47AF-9331-313A43DFBC61}" destId="{F0DDD741-7F1C-4AF5-8D63-157135365DCE}" srcOrd="0" destOrd="0" presId="urn:microsoft.com/office/officeart/2005/8/layout/matrix1"/>
    <dgm:cxn modelId="{35275B26-15BC-4F2C-8622-13833FF572DC}" type="presOf" srcId="{C370C198-2366-4508-920F-C956120E8C86}" destId="{B2FBEE12-EC46-4505-B10C-33340FB3714C}" srcOrd="1" destOrd="0" presId="urn:microsoft.com/office/officeart/2005/8/layout/matrix1"/>
    <dgm:cxn modelId="{6A340A90-B835-46B0-81F5-A35E0797F7AE}" type="presParOf" srcId="{F0DDD741-7F1C-4AF5-8D63-157135365DCE}" destId="{5F93404B-33B7-4D7D-B2C1-F409BD04860C}" srcOrd="0" destOrd="0" presId="urn:microsoft.com/office/officeart/2005/8/layout/matrix1"/>
    <dgm:cxn modelId="{96E14EA6-74A0-4271-8D5C-26F38A209E79}" type="presParOf" srcId="{5F93404B-33B7-4D7D-B2C1-F409BD04860C}" destId="{978DCA4D-5DAF-4625-BBE2-C5BC92B02B85}" srcOrd="0" destOrd="0" presId="urn:microsoft.com/office/officeart/2005/8/layout/matrix1"/>
    <dgm:cxn modelId="{23B8C9A4-90C7-4BBE-B0B9-8CBACAB65786}" type="presParOf" srcId="{5F93404B-33B7-4D7D-B2C1-F409BD04860C}" destId="{969BA5DF-3F19-4D3E-9930-A22871FD60EA}" srcOrd="1" destOrd="0" presId="urn:microsoft.com/office/officeart/2005/8/layout/matrix1"/>
    <dgm:cxn modelId="{1EAC10F6-A169-45C1-ACB3-AC6D4638127E}" type="presParOf" srcId="{5F93404B-33B7-4D7D-B2C1-F409BD04860C}" destId="{3B30B17E-32CF-4F95-854A-10857E978096}" srcOrd="2" destOrd="0" presId="urn:microsoft.com/office/officeart/2005/8/layout/matrix1"/>
    <dgm:cxn modelId="{33355294-CB1B-4998-9C8B-EDB6F2BD63EE}" type="presParOf" srcId="{5F93404B-33B7-4D7D-B2C1-F409BD04860C}" destId="{B2FBEE12-EC46-4505-B10C-33340FB3714C}" srcOrd="3" destOrd="0" presId="urn:microsoft.com/office/officeart/2005/8/layout/matrix1"/>
    <dgm:cxn modelId="{83497BF9-7A14-458C-AFA9-9CD458782AB4}" type="presParOf" srcId="{5F93404B-33B7-4D7D-B2C1-F409BD04860C}" destId="{6234349C-5E63-4F86-B0D5-C16FC1297C30}" srcOrd="4" destOrd="0" presId="urn:microsoft.com/office/officeart/2005/8/layout/matrix1"/>
    <dgm:cxn modelId="{3EB6E85F-544D-409A-AD8F-22040F9E173A}" type="presParOf" srcId="{5F93404B-33B7-4D7D-B2C1-F409BD04860C}" destId="{E46AE439-3B93-40D1-A5CD-2F1757F2F3D4}" srcOrd="5" destOrd="0" presId="urn:microsoft.com/office/officeart/2005/8/layout/matrix1"/>
    <dgm:cxn modelId="{0800DB96-C4B1-45E4-A065-B0582A6EF85A}" type="presParOf" srcId="{5F93404B-33B7-4D7D-B2C1-F409BD04860C}" destId="{C3D3ABD1-5935-4275-BCE7-BF3D29198223}" srcOrd="6" destOrd="0" presId="urn:microsoft.com/office/officeart/2005/8/layout/matrix1"/>
    <dgm:cxn modelId="{4B160B15-EDB7-453C-BBFC-9775592F9EDC}" type="presParOf" srcId="{5F93404B-33B7-4D7D-B2C1-F409BD04860C}" destId="{B5E6C55C-26CC-4E00-9BFC-FA7C0F14D3FF}" srcOrd="7" destOrd="0" presId="urn:microsoft.com/office/officeart/2005/8/layout/matrix1"/>
    <dgm:cxn modelId="{81B56392-2178-4E1F-B416-0B8510CF4822}" type="presParOf" srcId="{F0DDD741-7F1C-4AF5-8D63-157135365DCE}" destId="{A7C45F89-B9F0-4336-A6E6-98CD860EFECA}"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143D2A2-6C88-4DCC-8522-5D03814199C9}" type="doc">
      <dgm:prSet loTypeId="urn:microsoft.com/office/officeart/2005/8/layout/hList1" loCatId="list" qsTypeId="urn:microsoft.com/office/officeart/2005/8/quickstyle/3d4" qsCatId="3D" csTypeId="urn:microsoft.com/office/officeart/2005/8/colors/colorful5" csCatId="colorful" phldr="1"/>
      <dgm:spPr/>
      <dgm:t>
        <a:bodyPr/>
        <a:lstStyle/>
        <a:p>
          <a:endParaRPr lang="es-CO"/>
        </a:p>
      </dgm:t>
    </dgm:pt>
    <dgm:pt modelId="{AB2C99B8-83C4-4D76-8152-41FC08A5213A}">
      <dgm:prSet phldrT="[Texto]" custT="1"/>
      <dgm:spPr/>
      <dgm:t>
        <a:bodyPr/>
        <a:lstStyle/>
        <a:p>
          <a:r>
            <a:rPr lang="es-CO" sz="2800" b="1" dirty="0" smtClean="0">
              <a:latin typeface="Arial" panose="020B0604020202020204" pitchFamily="34" charset="0"/>
              <a:cs typeface="Arial" panose="020B0604020202020204" pitchFamily="34" charset="0"/>
            </a:rPr>
            <a:t>9.531</a:t>
          </a:r>
          <a:endParaRPr lang="es-CO" sz="2800" b="1" dirty="0">
            <a:latin typeface="Arial" panose="020B0604020202020204" pitchFamily="34" charset="0"/>
            <a:cs typeface="Arial" panose="020B0604020202020204" pitchFamily="34" charset="0"/>
          </a:endParaRPr>
        </a:p>
      </dgm:t>
    </dgm:pt>
    <dgm:pt modelId="{72D7F193-A815-4A36-97B9-7AB2E6C27572}" type="parTrans" cxnId="{BFDF1E9F-FE1B-4E7A-906D-49C9BFC3BB24}">
      <dgm:prSet/>
      <dgm:spPr/>
      <dgm:t>
        <a:bodyPr/>
        <a:lstStyle/>
        <a:p>
          <a:endParaRPr lang="es-CO" sz="1800">
            <a:latin typeface="Arial" panose="020B0604020202020204" pitchFamily="34" charset="0"/>
            <a:cs typeface="Arial" panose="020B0604020202020204" pitchFamily="34" charset="0"/>
          </a:endParaRPr>
        </a:p>
      </dgm:t>
    </dgm:pt>
    <dgm:pt modelId="{9AF413DF-1DDA-4E68-803A-738E69716270}" type="sibTrans" cxnId="{BFDF1E9F-FE1B-4E7A-906D-49C9BFC3BB24}">
      <dgm:prSet/>
      <dgm:spPr/>
      <dgm:t>
        <a:bodyPr/>
        <a:lstStyle/>
        <a:p>
          <a:endParaRPr lang="es-CO" sz="1800">
            <a:latin typeface="Arial" panose="020B0604020202020204" pitchFamily="34" charset="0"/>
            <a:cs typeface="Arial" panose="020B0604020202020204" pitchFamily="34" charset="0"/>
          </a:endParaRPr>
        </a:p>
      </dgm:t>
    </dgm:pt>
    <dgm:pt modelId="{E8EAC75B-3A00-44EC-BFA4-5B71580B3D0B}">
      <dgm:prSet phldrT="[Texto]" custT="1"/>
      <dgm:spPr/>
      <dgm:t>
        <a:bodyPr/>
        <a:lstStyle/>
        <a:p>
          <a:pPr algn="ctr"/>
          <a:r>
            <a:rPr lang="es-CO" sz="1800" dirty="0" smtClean="0">
              <a:latin typeface="Arial" panose="020B0604020202020204" pitchFamily="34" charset="0"/>
              <a:cs typeface="Arial" panose="020B0604020202020204" pitchFamily="34" charset="0"/>
            </a:rPr>
            <a:t>Uteístas beneficiados con el programa de Hábitos y estilos de vida saludables </a:t>
          </a:r>
          <a:endParaRPr lang="es-CO" sz="1800" dirty="0">
            <a:latin typeface="Arial" panose="020B0604020202020204" pitchFamily="34" charset="0"/>
            <a:cs typeface="Arial" panose="020B0604020202020204" pitchFamily="34" charset="0"/>
          </a:endParaRPr>
        </a:p>
      </dgm:t>
    </dgm:pt>
    <dgm:pt modelId="{4BFFDFAE-098B-4DDD-98D2-9E8A4635E18D}" type="parTrans" cxnId="{3B116ABA-4DFE-4B43-B28D-11AD60CE9072}">
      <dgm:prSet/>
      <dgm:spPr/>
      <dgm:t>
        <a:bodyPr/>
        <a:lstStyle/>
        <a:p>
          <a:endParaRPr lang="es-CO" sz="1800">
            <a:latin typeface="Arial" panose="020B0604020202020204" pitchFamily="34" charset="0"/>
            <a:cs typeface="Arial" panose="020B0604020202020204" pitchFamily="34" charset="0"/>
          </a:endParaRPr>
        </a:p>
      </dgm:t>
    </dgm:pt>
    <dgm:pt modelId="{290FC07C-BD05-489D-B66F-A0A113CB6551}" type="sibTrans" cxnId="{3B116ABA-4DFE-4B43-B28D-11AD60CE9072}">
      <dgm:prSet/>
      <dgm:spPr/>
      <dgm:t>
        <a:bodyPr/>
        <a:lstStyle/>
        <a:p>
          <a:endParaRPr lang="es-CO" sz="1800">
            <a:latin typeface="Arial" panose="020B0604020202020204" pitchFamily="34" charset="0"/>
            <a:cs typeface="Arial" panose="020B0604020202020204" pitchFamily="34" charset="0"/>
          </a:endParaRPr>
        </a:p>
      </dgm:t>
    </dgm:pt>
    <dgm:pt modelId="{3C689293-C6F5-4D62-8121-1EA9BEBE988A}">
      <dgm:prSet phldrT="[Texto]" custT="1"/>
      <dgm:spPr/>
      <dgm:t>
        <a:bodyPr/>
        <a:lstStyle/>
        <a:p>
          <a:r>
            <a:rPr lang="es-CO" sz="2800" b="1" dirty="0" smtClean="0">
              <a:latin typeface="Arial" panose="020B0604020202020204" pitchFamily="34" charset="0"/>
              <a:cs typeface="Arial" panose="020B0604020202020204" pitchFamily="34" charset="0"/>
            </a:rPr>
            <a:t>1.500</a:t>
          </a:r>
          <a:endParaRPr lang="es-CO" sz="2800" b="1" dirty="0">
            <a:latin typeface="Arial" panose="020B0604020202020204" pitchFamily="34" charset="0"/>
            <a:cs typeface="Arial" panose="020B0604020202020204" pitchFamily="34" charset="0"/>
          </a:endParaRPr>
        </a:p>
      </dgm:t>
    </dgm:pt>
    <dgm:pt modelId="{6BA22381-5A4F-44EF-A7CD-257F28B2FF75}" type="parTrans" cxnId="{937DDFC2-09D2-4BE5-B39E-66CDC6F6E249}">
      <dgm:prSet/>
      <dgm:spPr/>
      <dgm:t>
        <a:bodyPr/>
        <a:lstStyle/>
        <a:p>
          <a:endParaRPr lang="es-CO" sz="1800">
            <a:latin typeface="Arial" panose="020B0604020202020204" pitchFamily="34" charset="0"/>
            <a:cs typeface="Arial" panose="020B0604020202020204" pitchFamily="34" charset="0"/>
          </a:endParaRPr>
        </a:p>
      </dgm:t>
    </dgm:pt>
    <dgm:pt modelId="{36F9B9FA-1F05-445A-96C7-E5EAE843A4C9}" type="sibTrans" cxnId="{937DDFC2-09D2-4BE5-B39E-66CDC6F6E249}">
      <dgm:prSet/>
      <dgm:spPr/>
      <dgm:t>
        <a:bodyPr/>
        <a:lstStyle/>
        <a:p>
          <a:endParaRPr lang="es-CO" sz="1800">
            <a:latin typeface="Arial" panose="020B0604020202020204" pitchFamily="34" charset="0"/>
            <a:cs typeface="Arial" panose="020B0604020202020204" pitchFamily="34" charset="0"/>
          </a:endParaRPr>
        </a:p>
      </dgm:t>
    </dgm:pt>
    <dgm:pt modelId="{1F59ACA9-F4F0-4F90-A7D1-2D002C8A9CF7}">
      <dgm:prSet phldrT="[Texto]" custT="1"/>
      <dgm:spPr/>
      <dgm:t>
        <a:bodyPr/>
        <a:lstStyle/>
        <a:p>
          <a:pPr algn="ctr"/>
          <a:r>
            <a:rPr lang="es-CO" sz="1800" dirty="0" smtClean="0">
              <a:latin typeface="Arial" panose="020B0604020202020204" pitchFamily="34" charset="0"/>
              <a:cs typeface="Arial" panose="020B0604020202020204" pitchFamily="34" charset="0"/>
            </a:rPr>
            <a:t>Uteístas beneficiados con el programa Desarrollo humano y formación en principios</a:t>
          </a:r>
          <a:endParaRPr lang="es-CO" sz="1800" dirty="0">
            <a:latin typeface="Arial" panose="020B0604020202020204" pitchFamily="34" charset="0"/>
            <a:cs typeface="Arial" panose="020B0604020202020204" pitchFamily="34" charset="0"/>
          </a:endParaRPr>
        </a:p>
      </dgm:t>
    </dgm:pt>
    <dgm:pt modelId="{B577A241-99FA-48DD-9FA0-97D15E7FE11E}" type="parTrans" cxnId="{40225560-212E-48A4-B2B0-F2B2FECE595F}">
      <dgm:prSet/>
      <dgm:spPr/>
      <dgm:t>
        <a:bodyPr/>
        <a:lstStyle/>
        <a:p>
          <a:endParaRPr lang="es-CO" sz="1800">
            <a:latin typeface="Arial" panose="020B0604020202020204" pitchFamily="34" charset="0"/>
            <a:cs typeface="Arial" panose="020B0604020202020204" pitchFamily="34" charset="0"/>
          </a:endParaRPr>
        </a:p>
      </dgm:t>
    </dgm:pt>
    <dgm:pt modelId="{C11DE8BE-D94F-4456-B863-02B9BBA4D60F}" type="sibTrans" cxnId="{40225560-212E-48A4-B2B0-F2B2FECE595F}">
      <dgm:prSet/>
      <dgm:spPr/>
      <dgm:t>
        <a:bodyPr/>
        <a:lstStyle/>
        <a:p>
          <a:endParaRPr lang="es-CO" sz="1800">
            <a:latin typeface="Arial" panose="020B0604020202020204" pitchFamily="34" charset="0"/>
            <a:cs typeface="Arial" panose="020B0604020202020204" pitchFamily="34" charset="0"/>
          </a:endParaRPr>
        </a:p>
      </dgm:t>
    </dgm:pt>
    <dgm:pt modelId="{7584A026-AE03-44FE-AD30-10E70BAB1872}">
      <dgm:prSet phldrT="[Texto]" custT="1"/>
      <dgm:spPr/>
      <dgm:t>
        <a:bodyPr/>
        <a:lstStyle/>
        <a:p>
          <a:r>
            <a:rPr lang="es-CO" sz="2800" b="1" dirty="0" smtClean="0">
              <a:latin typeface="Arial" panose="020B0604020202020204" pitchFamily="34" charset="0"/>
              <a:cs typeface="Arial" panose="020B0604020202020204" pitchFamily="34" charset="0"/>
            </a:rPr>
            <a:t>5.747</a:t>
          </a:r>
          <a:endParaRPr lang="es-CO" sz="2800" b="1" dirty="0">
            <a:latin typeface="Arial" panose="020B0604020202020204" pitchFamily="34" charset="0"/>
            <a:cs typeface="Arial" panose="020B0604020202020204" pitchFamily="34" charset="0"/>
          </a:endParaRPr>
        </a:p>
      </dgm:t>
    </dgm:pt>
    <dgm:pt modelId="{6B880F65-CA47-4837-82C1-32820527AD94}" type="parTrans" cxnId="{843931A3-269B-46A1-9756-7673CB5B117F}">
      <dgm:prSet/>
      <dgm:spPr/>
      <dgm:t>
        <a:bodyPr/>
        <a:lstStyle/>
        <a:p>
          <a:endParaRPr lang="es-CO" sz="1800">
            <a:latin typeface="Arial" panose="020B0604020202020204" pitchFamily="34" charset="0"/>
            <a:cs typeface="Arial" panose="020B0604020202020204" pitchFamily="34" charset="0"/>
          </a:endParaRPr>
        </a:p>
      </dgm:t>
    </dgm:pt>
    <dgm:pt modelId="{3DD0AB57-1EE6-4047-ACDB-ECE7FB86FA80}" type="sibTrans" cxnId="{843931A3-269B-46A1-9756-7673CB5B117F}">
      <dgm:prSet/>
      <dgm:spPr/>
      <dgm:t>
        <a:bodyPr/>
        <a:lstStyle/>
        <a:p>
          <a:endParaRPr lang="es-CO" sz="1800">
            <a:latin typeface="Arial" panose="020B0604020202020204" pitchFamily="34" charset="0"/>
            <a:cs typeface="Arial" panose="020B0604020202020204" pitchFamily="34" charset="0"/>
          </a:endParaRPr>
        </a:p>
      </dgm:t>
    </dgm:pt>
    <dgm:pt modelId="{1F47C736-DD09-42AC-9984-5726B33E6A17}">
      <dgm:prSet phldrT="[Texto]" custT="1"/>
      <dgm:spPr/>
      <dgm:t>
        <a:bodyPr/>
        <a:lstStyle/>
        <a:p>
          <a:pPr algn="ctr"/>
          <a:r>
            <a:rPr lang="es-CO" sz="1800" dirty="0" smtClean="0">
              <a:latin typeface="Arial" panose="020B0604020202020204" pitchFamily="34" charset="0"/>
              <a:cs typeface="Arial" panose="020B0604020202020204" pitchFamily="34" charset="0"/>
            </a:rPr>
            <a:t>Uteístas beneficiados con el programa Promoción de la salud y prevención de enfermedades </a:t>
          </a:r>
          <a:endParaRPr lang="es-CO" sz="1800" dirty="0">
            <a:latin typeface="Arial" panose="020B0604020202020204" pitchFamily="34" charset="0"/>
            <a:cs typeface="Arial" panose="020B0604020202020204" pitchFamily="34" charset="0"/>
          </a:endParaRPr>
        </a:p>
      </dgm:t>
    </dgm:pt>
    <dgm:pt modelId="{9FE9B450-12DA-483D-8BE3-048F30F95FF8}" type="parTrans" cxnId="{EDB45A6D-FA3B-4ACB-9F41-6B6E0786085F}">
      <dgm:prSet/>
      <dgm:spPr/>
      <dgm:t>
        <a:bodyPr/>
        <a:lstStyle/>
        <a:p>
          <a:endParaRPr lang="es-CO" sz="1800">
            <a:latin typeface="Arial" panose="020B0604020202020204" pitchFamily="34" charset="0"/>
            <a:cs typeface="Arial" panose="020B0604020202020204" pitchFamily="34" charset="0"/>
          </a:endParaRPr>
        </a:p>
      </dgm:t>
    </dgm:pt>
    <dgm:pt modelId="{E56DC51C-6B07-47A8-B412-B49BB7B60FD9}" type="sibTrans" cxnId="{EDB45A6D-FA3B-4ACB-9F41-6B6E0786085F}">
      <dgm:prSet/>
      <dgm:spPr/>
      <dgm:t>
        <a:bodyPr/>
        <a:lstStyle/>
        <a:p>
          <a:endParaRPr lang="es-CO" sz="1800">
            <a:latin typeface="Arial" panose="020B0604020202020204" pitchFamily="34" charset="0"/>
            <a:cs typeface="Arial" panose="020B0604020202020204" pitchFamily="34" charset="0"/>
          </a:endParaRPr>
        </a:p>
      </dgm:t>
    </dgm:pt>
    <dgm:pt modelId="{AF381E7B-481E-4C29-AECF-A2504B861058}" type="pres">
      <dgm:prSet presAssocID="{0143D2A2-6C88-4DCC-8522-5D03814199C9}" presName="Name0" presStyleCnt="0">
        <dgm:presLayoutVars>
          <dgm:dir/>
          <dgm:animLvl val="lvl"/>
          <dgm:resizeHandles val="exact"/>
        </dgm:presLayoutVars>
      </dgm:prSet>
      <dgm:spPr/>
      <dgm:t>
        <a:bodyPr/>
        <a:lstStyle/>
        <a:p>
          <a:endParaRPr lang="es-CO"/>
        </a:p>
      </dgm:t>
    </dgm:pt>
    <dgm:pt modelId="{86DE1DA2-0D8F-49C9-B88D-F570B2FF51F0}" type="pres">
      <dgm:prSet presAssocID="{AB2C99B8-83C4-4D76-8152-41FC08A5213A}" presName="composite" presStyleCnt="0"/>
      <dgm:spPr/>
      <dgm:t>
        <a:bodyPr/>
        <a:lstStyle/>
        <a:p>
          <a:endParaRPr lang="es-CO"/>
        </a:p>
      </dgm:t>
    </dgm:pt>
    <dgm:pt modelId="{4C56C61A-A6EC-4D0E-BDC8-F7BC68FAA429}" type="pres">
      <dgm:prSet presAssocID="{AB2C99B8-83C4-4D76-8152-41FC08A5213A}" presName="parTx" presStyleLbl="alignNode1" presStyleIdx="0" presStyleCnt="3">
        <dgm:presLayoutVars>
          <dgm:chMax val="0"/>
          <dgm:chPref val="0"/>
          <dgm:bulletEnabled val="1"/>
        </dgm:presLayoutVars>
      </dgm:prSet>
      <dgm:spPr/>
      <dgm:t>
        <a:bodyPr/>
        <a:lstStyle/>
        <a:p>
          <a:endParaRPr lang="es-CO"/>
        </a:p>
      </dgm:t>
    </dgm:pt>
    <dgm:pt modelId="{0BAFC2B8-CE6C-4391-8719-66EECEA6AF76}" type="pres">
      <dgm:prSet presAssocID="{AB2C99B8-83C4-4D76-8152-41FC08A5213A}" presName="desTx" presStyleLbl="alignAccFollowNode1" presStyleIdx="0" presStyleCnt="3">
        <dgm:presLayoutVars>
          <dgm:bulletEnabled val="1"/>
        </dgm:presLayoutVars>
      </dgm:prSet>
      <dgm:spPr/>
      <dgm:t>
        <a:bodyPr/>
        <a:lstStyle/>
        <a:p>
          <a:endParaRPr lang="es-CO"/>
        </a:p>
      </dgm:t>
    </dgm:pt>
    <dgm:pt modelId="{A3776218-05AC-4634-9BFF-CC5997F548A3}" type="pres">
      <dgm:prSet presAssocID="{9AF413DF-1DDA-4E68-803A-738E69716270}" presName="space" presStyleCnt="0"/>
      <dgm:spPr/>
      <dgm:t>
        <a:bodyPr/>
        <a:lstStyle/>
        <a:p>
          <a:endParaRPr lang="es-CO"/>
        </a:p>
      </dgm:t>
    </dgm:pt>
    <dgm:pt modelId="{5A273A8E-563D-430F-97CA-11D7BD25966E}" type="pres">
      <dgm:prSet presAssocID="{3C689293-C6F5-4D62-8121-1EA9BEBE988A}" presName="composite" presStyleCnt="0"/>
      <dgm:spPr/>
      <dgm:t>
        <a:bodyPr/>
        <a:lstStyle/>
        <a:p>
          <a:endParaRPr lang="es-CO"/>
        </a:p>
      </dgm:t>
    </dgm:pt>
    <dgm:pt modelId="{AF7015FC-5544-47E5-8372-AE178FE881D7}" type="pres">
      <dgm:prSet presAssocID="{3C689293-C6F5-4D62-8121-1EA9BEBE988A}" presName="parTx" presStyleLbl="alignNode1" presStyleIdx="1" presStyleCnt="3">
        <dgm:presLayoutVars>
          <dgm:chMax val="0"/>
          <dgm:chPref val="0"/>
          <dgm:bulletEnabled val="1"/>
        </dgm:presLayoutVars>
      </dgm:prSet>
      <dgm:spPr/>
      <dgm:t>
        <a:bodyPr/>
        <a:lstStyle/>
        <a:p>
          <a:endParaRPr lang="es-CO"/>
        </a:p>
      </dgm:t>
    </dgm:pt>
    <dgm:pt modelId="{B3131382-D337-49E5-B739-D8BD96FB9682}" type="pres">
      <dgm:prSet presAssocID="{3C689293-C6F5-4D62-8121-1EA9BEBE988A}" presName="desTx" presStyleLbl="alignAccFollowNode1" presStyleIdx="1" presStyleCnt="3">
        <dgm:presLayoutVars>
          <dgm:bulletEnabled val="1"/>
        </dgm:presLayoutVars>
      </dgm:prSet>
      <dgm:spPr/>
      <dgm:t>
        <a:bodyPr/>
        <a:lstStyle/>
        <a:p>
          <a:endParaRPr lang="es-CO"/>
        </a:p>
      </dgm:t>
    </dgm:pt>
    <dgm:pt modelId="{D17EC382-AAA7-4EE1-A1E0-EAABA2A95BAE}" type="pres">
      <dgm:prSet presAssocID="{36F9B9FA-1F05-445A-96C7-E5EAE843A4C9}" presName="space" presStyleCnt="0"/>
      <dgm:spPr/>
      <dgm:t>
        <a:bodyPr/>
        <a:lstStyle/>
        <a:p>
          <a:endParaRPr lang="es-CO"/>
        </a:p>
      </dgm:t>
    </dgm:pt>
    <dgm:pt modelId="{5D665097-F5A7-43E9-83EA-45FEBF3A7CD4}" type="pres">
      <dgm:prSet presAssocID="{7584A026-AE03-44FE-AD30-10E70BAB1872}" presName="composite" presStyleCnt="0"/>
      <dgm:spPr/>
      <dgm:t>
        <a:bodyPr/>
        <a:lstStyle/>
        <a:p>
          <a:endParaRPr lang="es-CO"/>
        </a:p>
      </dgm:t>
    </dgm:pt>
    <dgm:pt modelId="{F6CC3255-D170-4AEF-A26C-90A0E0F6403B}" type="pres">
      <dgm:prSet presAssocID="{7584A026-AE03-44FE-AD30-10E70BAB1872}" presName="parTx" presStyleLbl="alignNode1" presStyleIdx="2" presStyleCnt="3">
        <dgm:presLayoutVars>
          <dgm:chMax val="0"/>
          <dgm:chPref val="0"/>
          <dgm:bulletEnabled val="1"/>
        </dgm:presLayoutVars>
      </dgm:prSet>
      <dgm:spPr/>
      <dgm:t>
        <a:bodyPr/>
        <a:lstStyle/>
        <a:p>
          <a:endParaRPr lang="es-CO"/>
        </a:p>
      </dgm:t>
    </dgm:pt>
    <dgm:pt modelId="{DC71D6DF-01E8-4F80-B4EF-F75893670925}" type="pres">
      <dgm:prSet presAssocID="{7584A026-AE03-44FE-AD30-10E70BAB1872}" presName="desTx" presStyleLbl="alignAccFollowNode1" presStyleIdx="2" presStyleCnt="3">
        <dgm:presLayoutVars>
          <dgm:bulletEnabled val="1"/>
        </dgm:presLayoutVars>
      </dgm:prSet>
      <dgm:spPr/>
      <dgm:t>
        <a:bodyPr/>
        <a:lstStyle/>
        <a:p>
          <a:endParaRPr lang="es-CO"/>
        </a:p>
      </dgm:t>
    </dgm:pt>
  </dgm:ptLst>
  <dgm:cxnLst>
    <dgm:cxn modelId="{8D3FD710-0FD6-458A-A6C2-337F2128FFCD}" type="presOf" srcId="{1F59ACA9-F4F0-4F90-A7D1-2D002C8A9CF7}" destId="{B3131382-D337-49E5-B739-D8BD96FB9682}" srcOrd="0" destOrd="0" presId="urn:microsoft.com/office/officeart/2005/8/layout/hList1"/>
    <dgm:cxn modelId="{EDB45A6D-FA3B-4ACB-9F41-6B6E0786085F}" srcId="{7584A026-AE03-44FE-AD30-10E70BAB1872}" destId="{1F47C736-DD09-42AC-9984-5726B33E6A17}" srcOrd="0" destOrd="0" parTransId="{9FE9B450-12DA-483D-8BE3-048F30F95FF8}" sibTransId="{E56DC51C-6B07-47A8-B412-B49BB7B60FD9}"/>
    <dgm:cxn modelId="{3B116ABA-4DFE-4B43-B28D-11AD60CE9072}" srcId="{AB2C99B8-83C4-4D76-8152-41FC08A5213A}" destId="{E8EAC75B-3A00-44EC-BFA4-5B71580B3D0B}" srcOrd="0" destOrd="0" parTransId="{4BFFDFAE-098B-4DDD-98D2-9E8A4635E18D}" sibTransId="{290FC07C-BD05-489D-B66F-A0A113CB6551}"/>
    <dgm:cxn modelId="{843931A3-269B-46A1-9756-7673CB5B117F}" srcId="{0143D2A2-6C88-4DCC-8522-5D03814199C9}" destId="{7584A026-AE03-44FE-AD30-10E70BAB1872}" srcOrd="2" destOrd="0" parTransId="{6B880F65-CA47-4837-82C1-32820527AD94}" sibTransId="{3DD0AB57-1EE6-4047-ACDB-ECE7FB86FA80}"/>
    <dgm:cxn modelId="{937DDFC2-09D2-4BE5-B39E-66CDC6F6E249}" srcId="{0143D2A2-6C88-4DCC-8522-5D03814199C9}" destId="{3C689293-C6F5-4D62-8121-1EA9BEBE988A}" srcOrd="1" destOrd="0" parTransId="{6BA22381-5A4F-44EF-A7CD-257F28B2FF75}" sibTransId="{36F9B9FA-1F05-445A-96C7-E5EAE843A4C9}"/>
    <dgm:cxn modelId="{BFDF1E9F-FE1B-4E7A-906D-49C9BFC3BB24}" srcId="{0143D2A2-6C88-4DCC-8522-5D03814199C9}" destId="{AB2C99B8-83C4-4D76-8152-41FC08A5213A}" srcOrd="0" destOrd="0" parTransId="{72D7F193-A815-4A36-97B9-7AB2E6C27572}" sibTransId="{9AF413DF-1DDA-4E68-803A-738E69716270}"/>
    <dgm:cxn modelId="{40225560-212E-48A4-B2B0-F2B2FECE595F}" srcId="{3C689293-C6F5-4D62-8121-1EA9BEBE988A}" destId="{1F59ACA9-F4F0-4F90-A7D1-2D002C8A9CF7}" srcOrd="0" destOrd="0" parTransId="{B577A241-99FA-48DD-9FA0-97D15E7FE11E}" sibTransId="{C11DE8BE-D94F-4456-B863-02B9BBA4D60F}"/>
    <dgm:cxn modelId="{60E8E1BB-07D2-4CD1-ACA9-1770FFE1A9F1}" type="presOf" srcId="{AB2C99B8-83C4-4D76-8152-41FC08A5213A}" destId="{4C56C61A-A6EC-4D0E-BDC8-F7BC68FAA429}" srcOrd="0" destOrd="0" presId="urn:microsoft.com/office/officeart/2005/8/layout/hList1"/>
    <dgm:cxn modelId="{A28E9D25-2431-4300-9369-A1FDFE23F68C}" type="presOf" srcId="{1F47C736-DD09-42AC-9984-5726B33E6A17}" destId="{DC71D6DF-01E8-4F80-B4EF-F75893670925}" srcOrd="0" destOrd="0" presId="urn:microsoft.com/office/officeart/2005/8/layout/hList1"/>
    <dgm:cxn modelId="{751A29AC-C577-4CAD-BB0A-551A78A6A30E}" type="presOf" srcId="{0143D2A2-6C88-4DCC-8522-5D03814199C9}" destId="{AF381E7B-481E-4C29-AECF-A2504B861058}" srcOrd="0" destOrd="0" presId="urn:microsoft.com/office/officeart/2005/8/layout/hList1"/>
    <dgm:cxn modelId="{29B09B36-CFFB-4091-B607-BA9EC99FA765}" type="presOf" srcId="{E8EAC75B-3A00-44EC-BFA4-5B71580B3D0B}" destId="{0BAFC2B8-CE6C-4391-8719-66EECEA6AF76}" srcOrd="0" destOrd="0" presId="urn:microsoft.com/office/officeart/2005/8/layout/hList1"/>
    <dgm:cxn modelId="{08A2D90F-7DD0-4C5F-95E5-D2E904808423}" type="presOf" srcId="{3C689293-C6F5-4D62-8121-1EA9BEBE988A}" destId="{AF7015FC-5544-47E5-8372-AE178FE881D7}" srcOrd="0" destOrd="0" presId="urn:microsoft.com/office/officeart/2005/8/layout/hList1"/>
    <dgm:cxn modelId="{AB2FCCF8-9730-4434-ABB2-4910FCA19CF4}" type="presOf" srcId="{7584A026-AE03-44FE-AD30-10E70BAB1872}" destId="{F6CC3255-D170-4AEF-A26C-90A0E0F6403B}" srcOrd="0" destOrd="0" presId="urn:microsoft.com/office/officeart/2005/8/layout/hList1"/>
    <dgm:cxn modelId="{0FF5F9E2-3D5D-4F07-B103-F6110CEA6573}" type="presParOf" srcId="{AF381E7B-481E-4C29-AECF-A2504B861058}" destId="{86DE1DA2-0D8F-49C9-B88D-F570B2FF51F0}" srcOrd="0" destOrd="0" presId="urn:microsoft.com/office/officeart/2005/8/layout/hList1"/>
    <dgm:cxn modelId="{34E80A03-549E-488A-9C0F-2D7730483504}" type="presParOf" srcId="{86DE1DA2-0D8F-49C9-B88D-F570B2FF51F0}" destId="{4C56C61A-A6EC-4D0E-BDC8-F7BC68FAA429}" srcOrd="0" destOrd="0" presId="urn:microsoft.com/office/officeart/2005/8/layout/hList1"/>
    <dgm:cxn modelId="{1583C0B8-9708-412D-9CAA-C42CE4F6BD77}" type="presParOf" srcId="{86DE1DA2-0D8F-49C9-B88D-F570B2FF51F0}" destId="{0BAFC2B8-CE6C-4391-8719-66EECEA6AF76}" srcOrd="1" destOrd="0" presId="urn:microsoft.com/office/officeart/2005/8/layout/hList1"/>
    <dgm:cxn modelId="{8A22A564-2AE4-4A79-AF10-F2AE9C7F9C0B}" type="presParOf" srcId="{AF381E7B-481E-4C29-AECF-A2504B861058}" destId="{A3776218-05AC-4634-9BFF-CC5997F548A3}" srcOrd="1" destOrd="0" presId="urn:microsoft.com/office/officeart/2005/8/layout/hList1"/>
    <dgm:cxn modelId="{595F9300-529E-4B05-8114-322A320B59F0}" type="presParOf" srcId="{AF381E7B-481E-4C29-AECF-A2504B861058}" destId="{5A273A8E-563D-430F-97CA-11D7BD25966E}" srcOrd="2" destOrd="0" presId="urn:microsoft.com/office/officeart/2005/8/layout/hList1"/>
    <dgm:cxn modelId="{AF7552DA-D825-45DF-A5DF-43B654C06C2D}" type="presParOf" srcId="{5A273A8E-563D-430F-97CA-11D7BD25966E}" destId="{AF7015FC-5544-47E5-8372-AE178FE881D7}" srcOrd="0" destOrd="0" presId="urn:microsoft.com/office/officeart/2005/8/layout/hList1"/>
    <dgm:cxn modelId="{0DD2C6EE-71FA-454F-83F5-58F021030B1C}" type="presParOf" srcId="{5A273A8E-563D-430F-97CA-11D7BD25966E}" destId="{B3131382-D337-49E5-B739-D8BD96FB9682}" srcOrd="1" destOrd="0" presId="urn:microsoft.com/office/officeart/2005/8/layout/hList1"/>
    <dgm:cxn modelId="{4CC5B522-FCD0-4DEA-9384-FA08DC89074F}" type="presParOf" srcId="{AF381E7B-481E-4C29-AECF-A2504B861058}" destId="{D17EC382-AAA7-4EE1-A1E0-EAABA2A95BAE}" srcOrd="3" destOrd="0" presId="urn:microsoft.com/office/officeart/2005/8/layout/hList1"/>
    <dgm:cxn modelId="{6BB40C1E-4934-44B4-A176-AE06426B1B64}" type="presParOf" srcId="{AF381E7B-481E-4C29-AECF-A2504B861058}" destId="{5D665097-F5A7-43E9-83EA-45FEBF3A7CD4}" srcOrd="4" destOrd="0" presId="urn:microsoft.com/office/officeart/2005/8/layout/hList1"/>
    <dgm:cxn modelId="{CD2D731A-6817-48AB-8425-3F9F371E604E}" type="presParOf" srcId="{5D665097-F5A7-43E9-83EA-45FEBF3A7CD4}" destId="{F6CC3255-D170-4AEF-A26C-90A0E0F6403B}" srcOrd="0" destOrd="0" presId="urn:microsoft.com/office/officeart/2005/8/layout/hList1"/>
    <dgm:cxn modelId="{63DD7E87-6EE0-4F7B-927A-2BB49DDA21B6}" type="presParOf" srcId="{5D665097-F5A7-43E9-83EA-45FEBF3A7CD4}" destId="{DC71D6DF-01E8-4F80-B4EF-F75893670925}"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A453C61-6020-4ABA-92D0-211EE437A9A0}" type="doc">
      <dgm:prSet loTypeId="urn:microsoft.com/office/officeart/2005/8/layout/hList1" loCatId="list" qsTypeId="urn:microsoft.com/office/officeart/2005/8/quickstyle/3d4" qsCatId="3D" csTypeId="urn:microsoft.com/office/officeart/2005/8/colors/colorful4" csCatId="colorful" phldr="1"/>
      <dgm:spPr/>
      <dgm:t>
        <a:bodyPr/>
        <a:lstStyle/>
        <a:p>
          <a:endParaRPr lang="es-CO"/>
        </a:p>
      </dgm:t>
    </dgm:pt>
    <dgm:pt modelId="{43C5029C-8931-4503-BBDB-0B3DC46B3DF4}">
      <dgm:prSet phldrT="[Texto]" custT="1"/>
      <dgm:spPr/>
      <dgm:t>
        <a:bodyPr/>
        <a:lstStyle/>
        <a:p>
          <a:r>
            <a:rPr lang="es-CO" sz="2800" b="1" dirty="0" smtClean="0">
              <a:latin typeface="Arial" panose="020B0604020202020204" pitchFamily="34" charset="0"/>
              <a:cs typeface="Arial" panose="020B0604020202020204" pitchFamily="34" charset="0"/>
            </a:rPr>
            <a:t>7.731</a:t>
          </a:r>
          <a:endParaRPr lang="es-CO" sz="2800" b="1" dirty="0">
            <a:latin typeface="Arial" panose="020B0604020202020204" pitchFamily="34" charset="0"/>
            <a:cs typeface="Arial" panose="020B0604020202020204" pitchFamily="34" charset="0"/>
          </a:endParaRPr>
        </a:p>
      </dgm:t>
    </dgm:pt>
    <dgm:pt modelId="{73B485EE-567F-42AE-BF32-91C7C587739D}" type="parTrans" cxnId="{51977566-A1F7-4799-9D3E-8DA7997F5092}">
      <dgm:prSet/>
      <dgm:spPr/>
      <dgm:t>
        <a:bodyPr/>
        <a:lstStyle/>
        <a:p>
          <a:endParaRPr lang="es-CO"/>
        </a:p>
      </dgm:t>
    </dgm:pt>
    <dgm:pt modelId="{53E63156-8A22-4793-BC22-9A366D109459}" type="sibTrans" cxnId="{51977566-A1F7-4799-9D3E-8DA7997F5092}">
      <dgm:prSet/>
      <dgm:spPr/>
      <dgm:t>
        <a:bodyPr/>
        <a:lstStyle/>
        <a:p>
          <a:endParaRPr lang="es-CO"/>
        </a:p>
      </dgm:t>
    </dgm:pt>
    <dgm:pt modelId="{24F3C1AA-D117-4F66-BEED-BC2B3C44A9E7}">
      <dgm:prSet phldrT="[Texto]" custT="1"/>
      <dgm:spPr/>
      <dgm:t>
        <a:bodyPr/>
        <a:lstStyle/>
        <a:p>
          <a:pPr algn="ctr"/>
          <a:r>
            <a:rPr lang="es-CO" sz="1800" dirty="0" smtClean="0">
              <a:latin typeface="Arial" panose="020B0604020202020204" pitchFamily="34" charset="0"/>
              <a:cs typeface="Arial" panose="020B0604020202020204" pitchFamily="34" charset="0"/>
            </a:rPr>
            <a:t>Uteístas beneficiados con el programa de Fomento del deporte, arte y cultura</a:t>
          </a:r>
          <a:endParaRPr lang="es-CO" sz="1800" dirty="0">
            <a:latin typeface="Arial" panose="020B0604020202020204" pitchFamily="34" charset="0"/>
            <a:cs typeface="Arial" panose="020B0604020202020204" pitchFamily="34" charset="0"/>
          </a:endParaRPr>
        </a:p>
      </dgm:t>
    </dgm:pt>
    <dgm:pt modelId="{6A5A1DA9-D3EA-44CE-8B4D-796F921A3E61}" type="parTrans" cxnId="{46A93460-F793-4386-8091-2E826569C4F2}">
      <dgm:prSet/>
      <dgm:spPr/>
      <dgm:t>
        <a:bodyPr/>
        <a:lstStyle/>
        <a:p>
          <a:endParaRPr lang="es-CO"/>
        </a:p>
      </dgm:t>
    </dgm:pt>
    <dgm:pt modelId="{B8F41B36-B2AA-407B-95AE-A0601D0F0DD7}" type="sibTrans" cxnId="{46A93460-F793-4386-8091-2E826569C4F2}">
      <dgm:prSet/>
      <dgm:spPr/>
      <dgm:t>
        <a:bodyPr/>
        <a:lstStyle/>
        <a:p>
          <a:endParaRPr lang="es-CO"/>
        </a:p>
      </dgm:t>
    </dgm:pt>
    <dgm:pt modelId="{5CBA2252-DE19-406E-AFAF-51CFA6C8A200}">
      <dgm:prSet phldrT="[Texto]" custT="1"/>
      <dgm:spPr/>
      <dgm:t>
        <a:bodyPr/>
        <a:lstStyle/>
        <a:p>
          <a:r>
            <a:rPr lang="es-CO" sz="2800" b="1" dirty="0" smtClean="0">
              <a:latin typeface="Arial" panose="020B0604020202020204" pitchFamily="34" charset="0"/>
              <a:cs typeface="Arial" panose="020B0604020202020204" pitchFamily="34" charset="0"/>
            </a:rPr>
            <a:t>3.399</a:t>
          </a:r>
          <a:endParaRPr lang="es-CO" sz="2800" b="1" dirty="0">
            <a:latin typeface="Arial" panose="020B0604020202020204" pitchFamily="34" charset="0"/>
            <a:cs typeface="Arial" panose="020B0604020202020204" pitchFamily="34" charset="0"/>
          </a:endParaRPr>
        </a:p>
      </dgm:t>
    </dgm:pt>
    <dgm:pt modelId="{42662803-22E1-47B5-8182-B766D9830175}" type="parTrans" cxnId="{90B5868A-48A0-420A-A76C-BE6BC4E19525}">
      <dgm:prSet/>
      <dgm:spPr/>
      <dgm:t>
        <a:bodyPr/>
        <a:lstStyle/>
        <a:p>
          <a:endParaRPr lang="es-CO"/>
        </a:p>
      </dgm:t>
    </dgm:pt>
    <dgm:pt modelId="{813AD04A-D1DD-4BA7-B00E-4429404D3BAC}" type="sibTrans" cxnId="{90B5868A-48A0-420A-A76C-BE6BC4E19525}">
      <dgm:prSet/>
      <dgm:spPr/>
      <dgm:t>
        <a:bodyPr/>
        <a:lstStyle/>
        <a:p>
          <a:endParaRPr lang="es-CO"/>
        </a:p>
      </dgm:t>
    </dgm:pt>
    <dgm:pt modelId="{FF12F7C6-77D4-4DDD-AC5D-5652F8DAFFDE}">
      <dgm:prSet phldrT="[Texto]" custT="1"/>
      <dgm:spPr/>
      <dgm:t>
        <a:bodyPr/>
        <a:lstStyle/>
        <a:p>
          <a:pPr algn="ctr"/>
          <a:r>
            <a:rPr lang="es-CO" sz="1800" dirty="0" smtClean="0">
              <a:latin typeface="Arial" panose="020B0604020202020204" pitchFamily="34" charset="0"/>
              <a:cs typeface="Arial" panose="020B0604020202020204" pitchFamily="34" charset="0"/>
            </a:rPr>
            <a:t>Estudiantes beneficiados con el otorgamiento de estímulos socioeconómicos</a:t>
          </a:r>
          <a:endParaRPr lang="es-CO" sz="1800" dirty="0">
            <a:latin typeface="Arial" panose="020B0604020202020204" pitchFamily="34" charset="0"/>
            <a:cs typeface="Arial" panose="020B0604020202020204" pitchFamily="34" charset="0"/>
          </a:endParaRPr>
        </a:p>
      </dgm:t>
    </dgm:pt>
    <dgm:pt modelId="{5EA1E6B0-2195-4FDE-9C96-85C853E57C42}" type="parTrans" cxnId="{B733C8DA-12CD-4F34-9113-B76D0E6B7557}">
      <dgm:prSet/>
      <dgm:spPr/>
      <dgm:t>
        <a:bodyPr/>
        <a:lstStyle/>
        <a:p>
          <a:endParaRPr lang="es-CO"/>
        </a:p>
      </dgm:t>
    </dgm:pt>
    <dgm:pt modelId="{28500B79-2DFA-4E78-A9D5-EAD4A631E6DB}" type="sibTrans" cxnId="{B733C8DA-12CD-4F34-9113-B76D0E6B7557}">
      <dgm:prSet/>
      <dgm:spPr/>
      <dgm:t>
        <a:bodyPr/>
        <a:lstStyle/>
        <a:p>
          <a:endParaRPr lang="es-CO"/>
        </a:p>
      </dgm:t>
    </dgm:pt>
    <dgm:pt modelId="{4EAAEABE-13B9-4451-9575-F93C59C281A0}" type="pres">
      <dgm:prSet presAssocID="{4A453C61-6020-4ABA-92D0-211EE437A9A0}" presName="Name0" presStyleCnt="0">
        <dgm:presLayoutVars>
          <dgm:dir/>
          <dgm:animLvl val="lvl"/>
          <dgm:resizeHandles val="exact"/>
        </dgm:presLayoutVars>
      </dgm:prSet>
      <dgm:spPr/>
      <dgm:t>
        <a:bodyPr/>
        <a:lstStyle/>
        <a:p>
          <a:endParaRPr lang="es-CO"/>
        </a:p>
      </dgm:t>
    </dgm:pt>
    <dgm:pt modelId="{2AAB734F-BB5F-45E6-A5AF-0B1BFDB6D5BB}" type="pres">
      <dgm:prSet presAssocID="{43C5029C-8931-4503-BBDB-0B3DC46B3DF4}" presName="composite" presStyleCnt="0"/>
      <dgm:spPr/>
      <dgm:t>
        <a:bodyPr/>
        <a:lstStyle/>
        <a:p>
          <a:endParaRPr lang="es-CO"/>
        </a:p>
      </dgm:t>
    </dgm:pt>
    <dgm:pt modelId="{0A2B7771-5B43-4C2A-8414-CF99FFC1B968}" type="pres">
      <dgm:prSet presAssocID="{43C5029C-8931-4503-BBDB-0B3DC46B3DF4}" presName="parTx" presStyleLbl="alignNode1" presStyleIdx="0" presStyleCnt="2">
        <dgm:presLayoutVars>
          <dgm:chMax val="0"/>
          <dgm:chPref val="0"/>
          <dgm:bulletEnabled val="1"/>
        </dgm:presLayoutVars>
      </dgm:prSet>
      <dgm:spPr/>
      <dgm:t>
        <a:bodyPr/>
        <a:lstStyle/>
        <a:p>
          <a:endParaRPr lang="es-CO"/>
        </a:p>
      </dgm:t>
    </dgm:pt>
    <dgm:pt modelId="{DCF132A4-EDAC-4A02-8848-CE7918F7270A}" type="pres">
      <dgm:prSet presAssocID="{43C5029C-8931-4503-BBDB-0B3DC46B3DF4}" presName="desTx" presStyleLbl="alignAccFollowNode1" presStyleIdx="0" presStyleCnt="2">
        <dgm:presLayoutVars>
          <dgm:bulletEnabled val="1"/>
        </dgm:presLayoutVars>
      </dgm:prSet>
      <dgm:spPr/>
      <dgm:t>
        <a:bodyPr/>
        <a:lstStyle/>
        <a:p>
          <a:endParaRPr lang="es-CO"/>
        </a:p>
      </dgm:t>
    </dgm:pt>
    <dgm:pt modelId="{56E95DD9-2D1B-44C4-80C4-49C8F4855698}" type="pres">
      <dgm:prSet presAssocID="{53E63156-8A22-4793-BC22-9A366D109459}" presName="space" presStyleCnt="0"/>
      <dgm:spPr/>
      <dgm:t>
        <a:bodyPr/>
        <a:lstStyle/>
        <a:p>
          <a:endParaRPr lang="es-CO"/>
        </a:p>
      </dgm:t>
    </dgm:pt>
    <dgm:pt modelId="{03E5C7F8-4D8C-45CC-A15F-03AFC177507E}" type="pres">
      <dgm:prSet presAssocID="{5CBA2252-DE19-406E-AFAF-51CFA6C8A200}" presName="composite" presStyleCnt="0"/>
      <dgm:spPr/>
      <dgm:t>
        <a:bodyPr/>
        <a:lstStyle/>
        <a:p>
          <a:endParaRPr lang="es-CO"/>
        </a:p>
      </dgm:t>
    </dgm:pt>
    <dgm:pt modelId="{AD507738-035F-4958-95A4-33D9EE7F9B95}" type="pres">
      <dgm:prSet presAssocID="{5CBA2252-DE19-406E-AFAF-51CFA6C8A200}" presName="parTx" presStyleLbl="alignNode1" presStyleIdx="1" presStyleCnt="2">
        <dgm:presLayoutVars>
          <dgm:chMax val="0"/>
          <dgm:chPref val="0"/>
          <dgm:bulletEnabled val="1"/>
        </dgm:presLayoutVars>
      </dgm:prSet>
      <dgm:spPr/>
      <dgm:t>
        <a:bodyPr/>
        <a:lstStyle/>
        <a:p>
          <a:endParaRPr lang="es-CO"/>
        </a:p>
      </dgm:t>
    </dgm:pt>
    <dgm:pt modelId="{9B77B9F5-D6A3-4A18-97C5-85B58D931828}" type="pres">
      <dgm:prSet presAssocID="{5CBA2252-DE19-406E-AFAF-51CFA6C8A200}" presName="desTx" presStyleLbl="alignAccFollowNode1" presStyleIdx="1" presStyleCnt="2">
        <dgm:presLayoutVars>
          <dgm:bulletEnabled val="1"/>
        </dgm:presLayoutVars>
      </dgm:prSet>
      <dgm:spPr/>
      <dgm:t>
        <a:bodyPr/>
        <a:lstStyle/>
        <a:p>
          <a:endParaRPr lang="es-CO"/>
        </a:p>
      </dgm:t>
    </dgm:pt>
  </dgm:ptLst>
  <dgm:cxnLst>
    <dgm:cxn modelId="{90B5868A-48A0-420A-A76C-BE6BC4E19525}" srcId="{4A453C61-6020-4ABA-92D0-211EE437A9A0}" destId="{5CBA2252-DE19-406E-AFAF-51CFA6C8A200}" srcOrd="1" destOrd="0" parTransId="{42662803-22E1-47B5-8182-B766D9830175}" sibTransId="{813AD04A-D1DD-4BA7-B00E-4429404D3BAC}"/>
    <dgm:cxn modelId="{7E41D38C-4EFC-432C-BC01-926927B0057D}" type="presOf" srcId="{43C5029C-8931-4503-BBDB-0B3DC46B3DF4}" destId="{0A2B7771-5B43-4C2A-8414-CF99FFC1B968}" srcOrd="0" destOrd="0" presId="urn:microsoft.com/office/officeart/2005/8/layout/hList1"/>
    <dgm:cxn modelId="{0F68DE6E-5941-46D1-9DC4-462D68C69515}" type="presOf" srcId="{FF12F7C6-77D4-4DDD-AC5D-5652F8DAFFDE}" destId="{9B77B9F5-D6A3-4A18-97C5-85B58D931828}" srcOrd="0" destOrd="0" presId="urn:microsoft.com/office/officeart/2005/8/layout/hList1"/>
    <dgm:cxn modelId="{0A4A06E8-3277-4E23-9790-81A96A247C41}" type="presOf" srcId="{5CBA2252-DE19-406E-AFAF-51CFA6C8A200}" destId="{AD507738-035F-4958-95A4-33D9EE7F9B95}" srcOrd="0" destOrd="0" presId="urn:microsoft.com/office/officeart/2005/8/layout/hList1"/>
    <dgm:cxn modelId="{169CB913-F3EF-454A-8DC1-740393C6C66C}" type="presOf" srcId="{24F3C1AA-D117-4F66-BEED-BC2B3C44A9E7}" destId="{DCF132A4-EDAC-4A02-8848-CE7918F7270A}" srcOrd="0" destOrd="0" presId="urn:microsoft.com/office/officeart/2005/8/layout/hList1"/>
    <dgm:cxn modelId="{8AE82533-0C52-4FB8-A2CA-54FDCC16541C}" type="presOf" srcId="{4A453C61-6020-4ABA-92D0-211EE437A9A0}" destId="{4EAAEABE-13B9-4451-9575-F93C59C281A0}" srcOrd="0" destOrd="0" presId="urn:microsoft.com/office/officeart/2005/8/layout/hList1"/>
    <dgm:cxn modelId="{B733C8DA-12CD-4F34-9113-B76D0E6B7557}" srcId="{5CBA2252-DE19-406E-AFAF-51CFA6C8A200}" destId="{FF12F7C6-77D4-4DDD-AC5D-5652F8DAFFDE}" srcOrd="0" destOrd="0" parTransId="{5EA1E6B0-2195-4FDE-9C96-85C853E57C42}" sibTransId="{28500B79-2DFA-4E78-A9D5-EAD4A631E6DB}"/>
    <dgm:cxn modelId="{46A93460-F793-4386-8091-2E826569C4F2}" srcId="{43C5029C-8931-4503-BBDB-0B3DC46B3DF4}" destId="{24F3C1AA-D117-4F66-BEED-BC2B3C44A9E7}" srcOrd="0" destOrd="0" parTransId="{6A5A1DA9-D3EA-44CE-8B4D-796F921A3E61}" sibTransId="{B8F41B36-B2AA-407B-95AE-A0601D0F0DD7}"/>
    <dgm:cxn modelId="{51977566-A1F7-4799-9D3E-8DA7997F5092}" srcId="{4A453C61-6020-4ABA-92D0-211EE437A9A0}" destId="{43C5029C-8931-4503-BBDB-0B3DC46B3DF4}" srcOrd="0" destOrd="0" parTransId="{73B485EE-567F-42AE-BF32-91C7C587739D}" sibTransId="{53E63156-8A22-4793-BC22-9A366D109459}"/>
    <dgm:cxn modelId="{D6419B88-55AD-4DF7-AE4F-5F1B275C25D9}" type="presParOf" srcId="{4EAAEABE-13B9-4451-9575-F93C59C281A0}" destId="{2AAB734F-BB5F-45E6-A5AF-0B1BFDB6D5BB}" srcOrd="0" destOrd="0" presId="urn:microsoft.com/office/officeart/2005/8/layout/hList1"/>
    <dgm:cxn modelId="{7C6E1DD6-7F5E-4CF7-B25A-0C73E935D776}" type="presParOf" srcId="{2AAB734F-BB5F-45E6-A5AF-0B1BFDB6D5BB}" destId="{0A2B7771-5B43-4C2A-8414-CF99FFC1B968}" srcOrd="0" destOrd="0" presId="urn:microsoft.com/office/officeart/2005/8/layout/hList1"/>
    <dgm:cxn modelId="{AAFEB586-F5F9-429C-8B93-14FD7C0BFEF3}" type="presParOf" srcId="{2AAB734F-BB5F-45E6-A5AF-0B1BFDB6D5BB}" destId="{DCF132A4-EDAC-4A02-8848-CE7918F7270A}" srcOrd="1" destOrd="0" presId="urn:microsoft.com/office/officeart/2005/8/layout/hList1"/>
    <dgm:cxn modelId="{21EAAF08-FBD9-48C4-A371-245EF6B5E25E}" type="presParOf" srcId="{4EAAEABE-13B9-4451-9575-F93C59C281A0}" destId="{56E95DD9-2D1B-44C4-80C4-49C8F4855698}" srcOrd="1" destOrd="0" presId="urn:microsoft.com/office/officeart/2005/8/layout/hList1"/>
    <dgm:cxn modelId="{DB8B26FE-8381-4499-A679-94A1AA13106E}" type="presParOf" srcId="{4EAAEABE-13B9-4451-9575-F93C59C281A0}" destId="{03E5C7F8-4D8C-45CC-A15F-03AFC177507E}" srcOrd="2" destOrd="0" presId="urn:microsoft.com/office/officeart/2005/8/layout/hList1"/>
    <dgm:cxn modelId="{0EC67CBA-71EA-4EBF-837A-054DF8CCA9E1}" type="presParOf" srcId="{03E5C7F8-4D8C-45CC-A15F-03AFC177507E}" destId="{AD507738-035F-4958-95A4-33D9EE7F9B95}" srcOrd="0" destOrd="0" presId="urn:microsoft.com/office/officeart/2005/8/layout/hList1"/>
    <dgm:cxn modelId="{B9A95B8C-DC2B-4A0B-987D-748779066061}" type="presParOf" srcId="{03E5C7F8-4D8C-45CC-A15F-03AFC177507E}" destId="{9B77B9F5-D6A3-4A18-97C5-85B58D931828}" srcOrd="1" destOrd="0" presId="urn:microsoft.com/office/officeart/2005/8/layout/h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0895FB85-BD47-46CF-BDA1-358935F3CF72}" type="datetimeFigureOut">
              <a:rPr lang="es-CO" smtClean="0">
                <a:solidFill>
                  <a:prstClr val="black">
                    <a:tint val="75000"/>
                  </a:prstClr>
                </a:solidFill>
              </a:rPr>
              <a:pPr/>
              <a:t>14/05/2019</a:t>
            </a:fld>
            <a:endParaRPr lang="es-CO"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s-CO"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9A106BD-F703-4D06-96D8-D7EBC67B196E}" type="slidenum">
              <a:rPr lang="es-CO" smtClean="0">
                <a:solidFill>
                  <a:prstClr val="black">
                    <a:tint val="75000"/>
                  </a:prstClr>
                </a:solidFill>
              </a:rPr>
              <a:pPr/>
              <a:t>‹Nº›</a:t>
            </a:fld>
            <a:endParaRPr lang="es-CO" dirty="0">
              <a:solidFill>
                <a:prstClr val="black">
                  <a:tint val="75000"/>
                </a:prstClr>
              </a:solidFill>
            </a:endParaRPr>
          </a:p>
        </p:txBody>
      </p:sp>
    </p:spTree>
    <p:extLst>
      <p:ext uri="{BB962C8B-B14F-4D97-AF65-F5344CB8AC3E}">
        <p14:creationId xmlns:p14="http://schemas.microsoft.com/office/powerpoint/2010/main" val="26139491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895FB85-BD47-46CF-BDA1-358935F3CF72}" type="datetimeFigureOut">
              <a:rPr lang="es-CO" smtClean="0">
                <a:solidFill>
                  <a:prstClr val="black">
                    <a:tint val="75000"/>
                  </a:prstClr>
                </a:solidFill>
              </a:rPr>
              <a:pPr/>
              <a:t>14/05/2019</a:t>
            </a:fld>
            <a:endParaRPr lang="es-CO"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s-CO"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9A106BD-F703-4D06-96D8-D7EBC67B196E}" type="slidenum">
              <a:rPr lang="es-CO" smtClean="0">
                <a:solidFill>
                  <a:prstClr val="black">
                    <a:tint val="75000"/>
                  </a:prstClr>
                </a:solidFill>
              </a:rPr>
              <a:pPr/>
              <a:t>‹Nº›</a:t>
            </a:fld>
            <a:endParaRPr lang="es-CO" dirty="0">
              <a:solidFill>
                <a:prstClr val="black">
                  <a:tint val="75000"/>
                </a:prstClr>
              </a:solidFill>
            </a:endParaRPr>
          </a:p>
        </p:txBody>
      </p:sp>
    </p:spTree>
    <p:extLst>
      <p:ext uri="{BB962C8B-B14F-4D97-AF65-F5344CB8AC3E}">
        <p14:creationId xmlns:p14="http://schemas.microsoft.com/office/powerpoint/2010/main" val="21915657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895FB85-BD47-46CF-BDA1-358935F3CF72}" type="datetimeFigureOut">
              <a:rPr lang="es-CO" smtClean="0">
                <a:solidFill>
                  <a:prstClr val="black">
                    <a:tint val="75000"/>
                  </a:prstClr>
                </a:solidFill>
              </a:rPr>
              <a:pPr/>
              <a:t>14/05/2019</a:t>
            </a:fld>
            <a:endParaRPr lang="es-CO"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s-CO"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9A106BD-F703-4D06-96D8-D7EBC67B196E}" type="slidenum">
              <a:rPr lang="es-CO" smtClean="0">
                <a:solidFill>
                  <a:prstClr val="black">
                    <a:tint val="75000"/>
                  </a:prstClr>
                </a:solidFill>
              </a:rPr>
              <a:pPr/>
              <a:t>‹Nº›</a:t>
            </a:fld>
            <a:endParaRPr lang="es-CO" dirty="0">
              <a:solidFill>
                <a:prstClr val="black">
                  <a:tint val="75000"/>
                </a:prstClr>
              </a:solidFill>
            </a:endParaRPr>
          </a:p>
        </p:txBody>
      </p:sp>
    </p:spTree>
    <p:extLst>
      <p:ext uri="{BB962C8B-B14F-4D97-AF65-F5344CB8AC3E}">
        <p14:creationId xmlns:p14="http://schemas.microsoft.com/office/powerpoint/2010/main" val="15615052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7_Diapositiva de título">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92203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Diapositiva de título">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8027483"/>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Diapositiva de título">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5561400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895FB85-BD47-46CF-BDA1-358935F3CF72}" type="datetimeFigureOut">
              <a:rPr lang="es-CO" smtClean="0">
                <a:solidFill>
                  <a:prstClr val="black">
                    <a:tint val="75000"/>
                  </a:prstClr>
                </a:solidFill>
              </a:rPr>
              <a:pPr/>
              <a:t>14/05/2019</a:t>
            </a:fld>
            <a:endParaRPr lang="es-CO"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s-CO"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9A106BD-F703-4D06-96D8-D7EBC67B196E}" type="slidenum">
              <a:rPr lang="es-CO" smtClean="0">
                <a:solidFill>
                  <a:prstClr val="black">
                    <a:tint val="75000"/>
                  </a:prstClr>
                </a:solidFill>
              </a:rPr>
              <a:pPr/>
              <a:t>‹Nº›</a:t>
            </a:fld>
            <a:endParaRPr lang="es-CO" dirty="0">
              <a:solidFill>
                <a:prstClr val="black">
                  <a:tint val="75000"/>
                </a:prstClr>
              </a:solidFill>
            </a:endParaRPr>
          </a:p>
        </p:txBody>
      </p:sp>
    </p:spTree>
    <p:extLst>
      <p:ext uri="{BB962C8B-B14F-4D97-AF65-F5344CB8AC3E}">
        <p14:creationId xmlns:p14="http://schemas.microsoft.com/office/powerpoint/2010/main" val="827186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0895FB85-BD47-46CF-BDA1-358935F3CF72}" type="datetimeFigureOut">
              <a:rPr lang="es-CO" smtClean="0">
                <a:solidFill>
                  <a:prstClr val="black">
                    <a:tint val="75000"/>
                  </a:prstClr>
                </a:solidFill>
              </a:rPr>
              <a:pPr/>
              <a:t>14/05/2019</a:t>
            </a:fld>
            <a:endParaRPr lang="es-CO"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s-CO"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9A106BD-F703-4D06-96D8-D7EBC67B196E}" type="slidenum">
              <a:rPr lang="es-CO" smtClean="0">
                <a:solidFill>
                  <a:prstClr val="black">
                    <a:tint val="75000"/>
                  </a:prstClr>
                </a:solidFill>
              </a:rPr>
              <a:pPr/>
              <a:t>‹Nº›</a:t>
            </a:fld>
            <a:endParaRPr lang="es-CO" dirty="0">
              <a:solidFill>
                <a:prstClr val="black">
                  <a:tint val="75000"/>
                </a:prstClr>
              </a:solidFill>
            </a:endParaRPr>
          </a:p>
        </p:txBody>
      </p:sp>
    </p:spTree>
    <p:extLst>
      <p:ext uri="{BB962C8B-B14F-4D97-AF65-F5344CB8AC3E}">
        <p14:creationId xmlns:p14="http://schemas.microsoft.com/office/powerpoint/2010/main" val="9839525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0895FB85-BD47-46CF-BDA1-358935F3CF72}" type="datetimeFigureOut">
              <a:rPr lang="es-CO" smtClean="0">
                <a:solidFill>
                  <a:prstClr val="black">
                    <a:tint val="75000"/>
                  </a:prstClr>
                </a:solidFill>
              </a:rPr>
              <a:pPr/>
              <a:t>14/05/2019</a:t>
            </a:fld>
            <a:endParaRPr lang="es-CO"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s-CO"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9A106BD-F703-4D06-96D8-D7EBC67B196E}" type="slidenum">
              <a:rPr lang="es-CO" smtClean="0">
                <a:solidFill>
                  <a:prstClr val="black">
                    <a:tint val="75000"/>
                  </a:prstClr>
                </a:solidFill>
              </a:rPr>
              <a:pPr/>
              <a:t>‹Nº›</a:t>
            </a:fld>
            <a:endParaRPr lang="es-CO" dirty="0">
              <a:solidFill>
                <a:prstClr val="black">
                  <a:tint val="75000"/>
                </a:prstClr>
              </a:solidFill>
            </a:endParaRPr>
          </a:p>
        </p:txBody>
      </p:sp>
    </p:spTree>
    <p:extLst>
      <p:ext uri="{BB962C8B-B14F-4D97-AF65-F5344CB8AC3E}">
        <p14:creationId xmlns:p14="http://schemas.microsoft.com/office/powerpoint/2010/main" val="10739978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839789"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6172201"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0895FB85-BD47-46CF-BDA1-358935F3CF72}" type="datetimeFigureOut">
              <a:rPr lang="es-CO" smtClean="0">
                <a:solidFill>
                  <a:prstClr val="black">
                    <a:tint val="75000"/>
                  </a:prstClr>
                </a:solidFill>
              </a:rPr>
              <a:pPr/>
              <a:t>14/05/2019</a:t>
            </a:fld>
            <a:endParaRPr lang="es-CO"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s-CO"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B9A106BD-F703-4D06-96D8-D7EBC67B196E}" type="slidenum">
              <a:rPr lang="es-CO" smtClean="0">
                <a:solidFill>
                  <a:prstClr val="black">
                    <a:tint val="75000"/>
                  </a:prstClr>
                </a:solidFill>
              </a:rPr>
              <a:pPr/>
              <a:t>‹Nº›</a:t>
            </a:fld>
            <a:endParaRPr lang="es-CO" dirty="0">
              <a:solidFill>
                <a:prstClr val="black">
                  <a:tint val="75000"/>
                </a:prstClr>
              </a:solidFill>
            </a:endParaRPr>
          </a:p>
        </p:txBody>
      </p:sp>
    </p:spTree>
    <p:extLst>
      <p:ext uri="{BB962C8B-B14F-4D97-AF65-F5344CB8AC3E}">
        <p14:creationId xmlns:p14="http://schemas.microsoft.com/office/powerpoint/2010/main" val="29732666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0895FB85-BD47-46CF-BDA1-358935F3CF72}" type="datetimeFigureOut">
              <a:rPr lang="es-CO" smtClean="0">
                <a:solidFill>
                  <a:prstClr val="black">
                    <a:tint val="75000"/>
                  </a:prstClr>
                </a:solidFill>
              </a:rPr>
              <a:pPr/>
              <a:t>14/05/2019</a:t>
            </a:fld>
            <a:endParaRPr lang="es-CO"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s-CO"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B9A106BD-F703-4D06-96D8-D7EBC67B196E}" type="slidenum">
              <a:rPr lang="es-CO" smtClean="0">
                <a:solidFill>
                  <a:prstClr val="black">
                    <a:tint val="75000"/>
                  </a:prstClr>
                </a:solidFill>
              </a:rPr>
              <a:pPr/>
              <a:t>‹Nº›</a:t>
            </a:fld>
            <a:endParaRPr lang="es-CO" dirty="0">
              <a:solidFill>
                <a:prstClr val="black">
                  <a:tint val="75000"/>
                </a:prstClr>
              </a:solidFill>
            </a:endParaRPr>
          </a:p>
        </p:txBody>
      </p:sp>
    </p:spTree>
    <p:extLst>
      <p:ext uri="{BB962C8B-B14F-4D97-AF65-F5344CB8AC3E}">
        <p14:creationId xmlns:p14="http://schemas.microsoft.com/office/powerpoint/2010/main" val="24054133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95FB85-BD47-46CF-BDA1-358935F3CF72}" type="datetimeFigureOut">
              <a:rPr lang="es-CO" smtClean="0">
                <a:solidFill>
                  <a:prstClr val="black">
                    <a:tint val="75000"/>
                  </a:prstClr>
                </a:solidFill>
              </a:rPr>
              <a:pPr/>
              <a:t>14/05/2019</a:t>
            </a:fld>
            <a:endParaRPr lang="es-CO"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s-CO"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B9A106BD-F703-4D06-96D8-D7EBC67B196E}" type="slidenum">
              <a:rPr lang="es-CO" smtClean="0">
                <a:solidFill>
                  <a:prstClr val="black">
                    <a:tint val="75000"/>
                  </a:prstClr>
                </a:solidFill>
              </a:rPr>
              <a:pPr/>
              <a:t>‹Nº›</a:t>
            </a:fld>
            <a:endParaRPr lang="es-CO" dirty="0">
              <a:solidFill>
                <a:prstClr val="black">
                  <a:tint val="75000"/>
                </a:prstClr>
              </a:solidFill>
            </a:endParaRPr>
          </a:p>
        </p:txBody>
      </p:sp>
    </p:spTree>
    <p:extLst>
      <p:ext uri="{BB962C8B-B14F-4D97-AF65-F5344CB8AC3E}">
        <p14:creationId xmlns:p14="http://schemas.microsoft.com/office/powerpoint/2010/main" val="2974915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0895FB85-BD47-46CF-BDA1-358935F3CF72}" type="datetimeFigureOut">
              <a:rPr lang="es-CO" smtClean="0">
                <a:solidFill>
                  <a:prstClr val="black">
                    <a:tint val="75000"/>
                  </a:prstClr>
                </a:solidFill>
              </a:rPr>
              <a:pPr/>
              <a:t>14/05/2019</a:t>
            </a:fld>
            <a:endParaRPr lang="es-CO"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s-CO"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9A106BD-F703-4D06-96D8-D7EBC67B196E}" type="slidenum">
              <a:rPr lang="es-CO" smtClean="0">
                <a:solidFill>
                  <a:prstClr val="black">
                    <a:tint val="75000"/>
                  </a:prstClr>
                </a:solidFill>
              </a:rPr>
              <a:pPr/>
              <a:t>‹Nº›</a:t>
            </a:fld>
            <a:endParaRPr lang="es-CO" dirty="0">
              <a:solidFill>
                <a:prstClr val="black">
                  <a:tint val="75000"/>
                </a:prstClr>
              </a:solidFill>
            </a:endParaRPr>
          </a:p>
        </p:txBody>
      </p:sp>
    </p:spTree>
    <p:extLst>
      <p:ext uri="{BB962C8B-B14F-4D97-AF65-F5344CB8AC3E}">
        <p14:creationId xmlns:p14="http://schemas.microsoft.com/office/powerpoint/2010/main" val="12368829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dirty="0" smtClean="0"/>
              <a:t>Haga clic en el icono para agregar una imagen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0895FB85-BD47-46CF-BDA1-358935F3CF72}" type="datetimeFigureOut">
              <a:rPr lang="es-CO" smtClean="0">
                <a:solidFill>
                  <a:prstClr val="black">
                    <a:tint val="75000"/>
                  </a:prstClr>
                </a:solidFill>
              </a:rPr>
              <a:pPr/>
              <a:t>14/05/2019</a:t>
            </a:fld>
            <a:endParaRPr lang="es-CO"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s-CO"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9A106BD-F703-4D06-96D8-D7EBC67B196E}" type="slidenum">
              <a:rPr lang="es-CO" smtClean="0">
                <a:solidFill>
                  <a:prstClr val="black">
                    <a:tint val="75000"/>
                  </a:prstClr>
                </a:solidFill>
              </a:rPr>
              <a:pPr/>
              <a:t>‹Nº›</a:t>
            </a:fld>
            <a:endParaRPr lang="es-CO" dirty="0">
              <a:solidFill>
                <a:prstClr val="black">
                  <a:tint val="75000"/>
                </a:prstClr>
              </a:solidFill>
            </a:endParaRPr>
          </a:p>
        </p:txBody>
      </p:sp>
    </p:spTree>
    <p:extLst>
      <p:ext uri="{BB962C8B-B14F-4D97-AF65-F5344CB8AC3E}">
        <p14:creationId xmlns:p14="http://schemas.microsoft.com/office/powerpoint/2010/main" val="25909186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95FB85-BD47-46CF-BDA1-358935F3CF72}" type="datetimeFigureOut">
              <a:rPr lang="es-CO" smtClean="0">
                <a:solidFill>
                  <a:prstClr val="black">
                    <a:tint val="75000"/>
                  </a:prstClr>
                </a:solidFill>
              </a:rPr>
              <a:pPr/>
              <a:t>14/05/2019</a:t>
            </a:fld>
            <a:endParaRPr lang="es-CO" dirty="0">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dirty="0">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A106BD-F703-4D06-96D8-D7EBC67B196E}" type="slidenum">
              <a:rPr lang="es-CO" smtClean="0">
                <a:solidFill>
                  <a:prstClr val="black">
                    <a:tint val="75000"/>
                  </a:prstClr>
                </a:solidFill>
              </a:rPr>
              <a:pPr/>
              <a:t>‹Nº›</a:t>
            </a:fld>
            <a:endParaRPr lang="es-CO" dirty="0">
              <a:solidFill>
                <a:prstClr val="black">
                  <a:tint val="75000"/>
                </a:prstClr>
              </a:solidFill>
            </a:endParaRPr>
          </a:p>
        </p:txBody>
      </p:sp>
    </p:spTree>
    <p:extLst>
      <p:ext uri="{BB962C8B-B14F-4D97-AF65-F5344CB8AC3E}">
        <p14:creationId xmlns:p14="http://schemas.microsoft.com/office/powerpoint/2010/main" val="6373796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diagramLayout" Target="../diagrams/layout8.xml"/><Relationship Id="rId3" Type="http://schemas.openxmlformats.org/officeDocument/2006/relationships/diagramLayout" Target="../diagrams/layout7.xml"/><Relationship Id="rId7" Type="http://schemas.openxmlformats.org/officeDocument/2006/relationships/diagramData" Target="../diagrams/data8.xml"/><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11" Type="http://schemas.microsoft.com/office/2007/relationships/diagramDrawing" Target="../diagrams/drawing8.xml"/><Relationship Id="rId5" Type="http://schemas.openxmlformats.org/officeDocument/2006/relationships/diagramColors" Target="../diagrams/colors7.xml"/><Relationship Id="rId10" Type="http://schemas.openxmlformats.org/officeDocument/2006/relationships/diagramColors" Target="../diagrams/colors8.xml"/><Relationship Id="rId4" Type="http://schemas.openxmlformats.org/officeDocument/2006/relationships/diagramQuickStyle" Target="../diagrams/quickStyle7.xml"/><Relationship Id="rId9" Type="http://schemas.openxmlformats.org/officeDocument/2006/relationships/diagramQuickStyle" Target="../diagrams/quickStyle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4469" y="2218765"/>
            <a:ext cx="11940990" cy="2123658"/>
          </a:xfrm>
          <a:prstGeom prst="rect">
            <a:avLst/>
          </a:prstGeom>
          <a:noFill/>
        </p:spPr>
        <p:txBody>
          <a:bodyPr wrap="square" rtlCol="0">
            <a:spAutoFit/>
          </a:bodyPr>
          <a:lstStyle/>
          <a:p>
            <a:pPr algn="ctr"/>
            <a:r>
              <a:rPr lang="es-CO" sz="7200" b="1" dirty="0" smtClean="0">
                <a:effectLst>
                  <a:outerShdw blurRad="38100" dist="38100" dir="2700000" algn="tl">
                    <a:srgbClr val="000000">
                      <a:alpha val="43137"/>
                    </a:srgbClr>
                  </a:outerShdw>
                </a:effectLst>
              </a:rPr>
              <a:t> INFORME DE GESTIÓN </a:t>
            </a:r>
          </a:p>
          <a:p>
            <a:pPr algn="ctr"/>
            <a:r>
              <a:rPr lang="es-CO" sz="6000" b="1" dirty="0" smtClean="0">
                <a:effectLst>
                  <a:outerShdw blurRad="38100" dist="38100" dir="2700000" algn="tl">
                    <a:srgbClr val="000000">
                      <a:alpha val="43137"/>
                    </a:srgbClr>
                  </a:outerShdw>
                </a:effectLst>
              </a:rPr>
              <a:t>VIGENCIA 2018</a:t>
            </a:r>
            <a:endParaRPr lang="es-CO" sz="6000" b="1" dirty="0">
              <a:effectLst>
                <a:outerShdw blurRad="38100" dist="38100" dir="2700000" algn="tl">
                  <a:srgbClr val="000000">
                    <a:alpha val="43137"/>
                  </a:srgbClr>
                </a:outerShdw>
              </a:effectLst>
            </a:endParaRPr>
          </a:p>
        </p:txBody>
      </p:sp>
      <p:sp>
        <p:nvSpPr>
          <p:cNvPr id="3" name="CuadroTexto 2"/>
          <p:cNvSpPr txBox="1"/>
          <p:nvPr/>
        </p:nvSpPr>
        <p:spPr>
          <a:xfrm>
            <a:off x="5983941" y="5459506"/>
            <a:ext cx="3899647" cy="369332"/>
          </a:xfrm>
          <a:prstGeom prst="rect">
            <a:avLst/>
          </a:prstGeom>
          <a:noFill/>
        </p:spPr>
        <p:txBody>
          <a:bodyPr wrap="square" rtlCol="0">
            <a:spAutoFit/>
          </a:bodyPr>
          <a:lstStyle/>
          <a:p>
            <a:pPr algn="r"/>
            <a:r>
              <a:rPr lang="es-CO" b="1" dirty="0" err="1" smtClean="0"/>
              <a:t>Ph.D</a:t>
            </a:r>
            <a:r>
              <a:rPr lang="es-CO" b="1" dirty="0" smtClean="0"/>
              <a:t>. OMAR </a:t>
            </a:r>
            <a:r>
              <a:rPr lang="es-CO" b="1" dirty="0" err="1" smtClean="0"/>
              <a:t>LENGERKE</a:t>
            </a:r>
            <a:r>
              <a:rPr lang="es-CO" b="1" dirty="0" smtClean="0"/>
              <a:t> PÉREZ</a:t>
            </a:r>
            <a:endParaRPr lang="es-CO" b="1" dirty="0"/>
          </a:p>
        </p:txBody>
      </p:sp>
    </p:spTree>
    <p:extLst>
      <p:ext uri="{BB962C8B-B14F-4D97-AF65-F5344CB8AC3E}">
        <p14:creationId xmlns:p14="http://schemas.microsoft.com/office/powerpoint/2010/main" val="36215981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008528" y="1183464"/>
            <a:ext cx="1025252" cy="469302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p:cNvSpPr txBox="1"/>
          <p:nvPr/>
        </p:nvSpPr>
        <p:spPr>
          <a:xfrm rot="16200000">
            <a:off x="-1235493" y="3237589"/>
            <a:ext cx="5513294" cy="584775"/>
          </a:xfrm>
          <a:prstGeom prst="rect">
            <a:avLst/>
          </a:prstGeom>
          <a:noFill/>
        </p:spPr>
        <p:txBody>
          <a:bodyPr wrap="square" rtlCol="0">
            <a:spAutoFit/>
          </a:bodyPr>
          <a:lstStyle/>
          <a:p>
            <a:pPr algn="ctr"/>
            <a:r>
              <a:rPr lang="es-CO" sz="3200" b="1" dirty="0" smtClean="0">
                <a:solidFill>
                  <a:schemeClr val="bg1"/>
                </a:solidFill>
              </a:rPr>
              <a:t>CULTURA INVESTIGATIVA </a:t>
            </a:r>
            <a:endParaRPr lang="es-CO" sz="3200" b="1" dirty="0">
              <a:solidFill>
                <a:schemeClr val="bg1"/>
              </a:solidFill>
            </a:endParaRPr>
          </a:p>
        </p:txBody>
      </p:sp>
      <p:graphicFrame>
        <p:nvGraphicFramePr>
          <p:cNvPr id="2" name="Diagrama 1"/>
          <p:cNvGraphicFramePr/>
          <p:nvPr>
            <p:extLst>
              <p:ext uri="{D42A27DB-BD31-4B8C-83A1-F6EECF244321}">
                <p14:modId xmlns:p14="http://schemas.microsoft.com/office/powerpoint/2010/main" val="2780945297"/>
              </p:ext>
            </p:extLst>
          </p:nvPr>
        </p:nvGraphicFramePr>
        <p:xfrm>
          <a:off x="2426464" y="605241"/>
          <a:ext cx="8128000" cy="58494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292927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513265" y="2002286"/>
            <a:ext cx="9386047" cy="2862322"/>
          </a:xfrm>
          <a:prstGeom prst="rect">
            <a:avLst/>
          </a:prstGeom>
          <a:noFill/>
        </p:spPr>
        <p:txBody>
          <a:bodyPr wrap="square" rtlCol="0">
            <a:spAutoFit/>
          </a:bodyPr>
          <a:lstStyle/>
          <a:p>
            <a:pPr algn="ctr"/>
            <a:r>
              <a:rPr lang="es-CO" sz="3600" b="1" dirty="0" smtClean="0"/>
              <a:t>POLÍTICA No</a:t>
            </a:r>
            <a:r>
              <a:rPr lang="es-CO" sz="3600" b="1" dirty="0"/>
              <a:t>. 3. Evaluación, autoevaluación y autorregulación de los programas académicos de la Institución, orientados a la actualización y revisión permanente del Proyecto Educativo Institucional</a:t>
            </a:r>
          </a:p>
        </p:txBody>
      </p:sp>
    </p:spTree>
    <p:extLst>
      <p:ext uri="{BB962C8B-B14F-4D97-AF65-F5344CB8AC3E}">
        <p14:creationId xmlns:p14="http://schemas.microsoft.com/office/powerpoint/2010/main" val="15900287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a:spLocks noChangeArrowheads="1"/>
          </p:cNvSpPr>
          <p:nvPr/>
        </p:nvSpPr>
        <p:spPr bwMode="auto">
          <a:xfrm>
            <a:off x="2353235" y="888641"/>
            <a:ext cx="7290795" cy="584775"/>
          </a:xfrm>
          <a:prstGeom prst="rect">
            <a:avLst/>
          </a:prstGeom>
          <a:solidFill>
            <a:schemeClr val="accent5">
              <a:lumMod val="75000"/>
            </a:schemeClr>
          </a:solidFill>
          <a:ln>
            <a:noFill/>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s-CO" altLang="es-CO" sz="3200" b="1" dirty="0" smtClean="0">
                <a:solidFill>
                  <a:schemeClr val="bg1">
                    <a:lumMod val="85000"/>
                  </a:schemeClr>
                </a:solidFill>
              </a:rPr>
              <a:t>APOYO A LA PERMANENCIA</a:t>
            </a:r>
            <a:endParaRPr lang="es-CO" altLang="es-CO" sz="1400" b="1" dirty="0">
              <a:solidFill>
                <a:schemeClr val="bg1">
                  <a:lumMod val="85000"/>
                </a:schemeClr>
              </a:solidFill>
            </a:endParaRPr>
          </a:p>
        </p:txBody>
      </p:sp>
      <p:graphicFrame>
        <p:nvGraphicFramePr>
          <p:cNvPr id="3" name="Diagrama 2"/>
          <p:cNvGraphicFramePr/>
          <p:nvPr>
            <p:extLst>
              <p:ext uri="{D42A27DB-BD31-4B8C-83A1-F6EECF244321}">
                <p14:modId xmlns:p14="http://schemas.microsoft.com/office/powerpoint/2010/main" val="2140161556"/>
              </p:ext>
            </p:extLst>
          </p:nvPr>
        </p:nvGraphicFramePr>
        <p:xfrm>
          <a:off x="2032000" y="1181028"/>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547707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exágono 9"/>
          <p:cNvSpPr/>
          <p:nvPr/>
        </p:nvSpPr>
        <p:spPr>
          <a:xfrm>
            <a:off x="323616" y="2151114"/>
            <a:ext cx="2665413" cy="1878171"/>
          </a:xfrm>
          <a:prstGeom prst="hexagon">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b="1" dirty="0" smtClean="0">
                <a:solidFill>
                  <a:schemeClr val="tx1"/>
                </a:solidFill>
              </a:rPr>
              <a:t>NUEVOS REGISTROS CALIFICADOS</a:t>
            </a:r>
          </a:p>
          <a:p>
            <a:pPr algn="ctr">
              <a:defRPr/>
            </a:pPr>
            <a:r>
              <a:rPr lang="es-ES" sz="1600" dirty="0" smtClean="0">
                <a:solidFill>
                  <a:schemeClr val="tx1"/>
                </a:solidFill>
                <a:latin typeface="Arial" panose="020B0604020202020204" pitchFamily="34" charset="0"/>
                <a:cs typeface="Arial" panose="020B0604020202020204" pitchFamily="34" charset="0"/>
              </a:rPr>
              <a:t>(Programas articulados por ciclos propedéuticos)</a:t>
            </a:r>
            <a:endParaRPr lang="es-CO" sz="1600" dirty="0">
              <a:solidFill>
                <a:schemeClr val="tx1"/>
              </a:solidFill>
              <a:latin typeface="Arial" panose="020B0604020202020204" pitchFamily="34" charset="0"/>
              <a:cs typeface="Arial" panose="020B0604020202020204" pitchFamily="34" charset="0"/>
            </a:endParaRPr>
          </a:p>
        </p:txBody>
      </p:sp>
      <p:sp>
        <p:nvSpPr>
          <p:cNvPr id="11" name="Documento 10"/>
          <p:cNvSpPr/>
          <p:nvPr/>
        </p:nvSpPr>
        <p:spPr>
          <a:xfrm>
            <a:off x="3290468" y="2151114"/>
            <a:ext cx="2524125" cy="897063"/>
          </a:xfrm>
          <a:prstGeom prst="flowChartDocument">
            <a:avLst/>
          </a:prstGeom>
          <a:solidFill>
            <a:schemeClr val="accent6"/>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s-CO" b="1" dirty="0" smtClean="0">
                <a:solidFill>
                  <a:schemeClr val="tx1"/>
                </a:solidFill>
              </a:rPr>
              <a:t>TECNOLOGÍA </a:t>
            </a:r>
            <a:r>
              <a:rPr lang="es-CO" b="1" dirty="0">
                <a:solidFill>
                  <a:schemeClr val="tx1"/>
                </a:solidFill>
              </a:rPr>
              <a:t>EN PRODUCCIÓN </a:t>
            </a:r>
            <a:r>
              <a:rPr lang="es-CO" b="1" dirty="0" smtClean="0">
                <a:solidFill>
                  <a:schemeClr val="tx1"/>
                </a:solidFill>
              </a:rPr>
              <a:t>INDUSTRIAL</a:t>
            </a:r>
            <a:endParaRPr lang="es-CO" b="1" dirty="0">
              <a:solidFill>
                <a:schemeClr val="tx1"/>
              </a:solidFill>
            </a:endParaRPr>
          </a:p>
        </p:txBody>
      </p:sp>
      <p:sp>
        <p:nvSpPr>
          <p:cNvPr id="12" name="Documento 11"/>
          <p:cNvSpPr/>
          <p:nvPr/>
        </p:nvSpPr>
        <p:spPr>
          <a:xfrm>
            <a:off x="8919790" y="3283655"/>
            <a:ext cx="2900176" cy="692749"/>
          </a:xfrm>
          <a:prstGeom prst="flowChartDocument">
            <a:avLst/>
          </a:prstGeom>
          <a:solidFill>
            <a:schemeClr val="accent6"/>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ctr">
              <a:defRPr/>
            </a:pPr>
            <a:r>
              <a:rPr lang="es-CO" sz="1600" b="1" dirty="0" smtClean="0">
                <a:solidFill>
                  <a:schemeClr val="tx1"/>
                </a:solidFill>
                <a:cs typeface="Arial" panose="020B0604020202020204" pitchFamily="34" charset="0"/>
              </a:rPr>
              <a:t>TECNOLOGÍA </a:t>
            </a:r>
            <a:r>
              <a:rPr lang="es-CO" sz="1600" b="1" dirty="0">
                <a:solidFill>
                  <a:schemeClr val="tx1"/>
                </a:solidFill>
                <a:cs typeface="Arial" panose="020B0604020202020204" pitchFamily="34" charset="0"/>
              </a:rPr>
              <a:t>EN DESARROLLO DE SISTEMAS </a:t>
            </a:r>
            <a:r>
              <a:rPr lang="es-CO" sz="1600" b="1" dirty="0" smtClean="0">
                <a:solidFill>
                  <a:schemeClr val="tx1"/>
                </a:solidFill>
                <a:cs typeface="Arial" panose="020B0604020202020204" pitchFamily="34" charset="0"/>
              </a:rPr>
              <a:t>INFORMÁTICOS</a:t>
            </a:r>
            <a:endParaRPr lang="es-CO" sz="1600" b="1" dirty="0">
              <a:solidFill>
                <a:schemeClr val="tx1"/>
              </a:solidFill>
              <a:cs typeface="Arial" panose="020B0604020202020204" pitchFamily="34" charset="0"/>
            </a:endParaRPr>
          </a:p>
        </p:txBody>
      </p:sp>
      <p:sp>
        <p:nvSpPr>
          <p:cNvPr id="17" name="Hexágono 16"/>
          <p:cNvSpPr/>
          <p:nvPr/>
        </p:nvSpPr>
        <p:spPr>
          <a:xfrm>
            <a:off x="5937297" y="3684494"/>
            <a:ext cx="2665413" cy="2111187"/>
          </a:xfrm>
          <a:prstGeom prst="hexagon">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O" b="1" dirty="0" smtClean="0">
                <a:solidFill>
                  <a:schemeClr val="tx1"/>
                </a:solidFill>
                <a:cs typeface="Arial" panose="020B0604020202020204" pitchFamily="34" charset="0"/>
              </a:rPr>
              <a:t>RENOVACIÓN DE REGISTROS CALIFICADOS</a:t>
            </a:r>
          </a:p>
          <a:p>
            <a:pPr algn="ctr">
              <a:defRPr/>
            </a:pPr>
            <a:r>
              <a:rPr lang="es-ES" sz="1600" dirty="0">
                <a:solidFill>
                  <a:schemeClr val="tx1"/>
                </a:solidFill>
                <a:latin typeface="Arial" panose="020B0604020202020204" pitchFamily="34" charset="0"/>
                <a:cs typeface="Arial" panose="020B0604020202020204" pitchFamily="34" charset="0"/>
              </a:rPr>
              <a:t>(Programas </a:t>
            </a:r>
            <a:r>
              <a:rPr lang="es-ES" sz="1600" dirty="0" smtClean="0">
                <a:solidFill>
                  <a:schemeClr val="tx1"/>
                </a:solidFill>
                <a:latin typeface="Arial" panose="020B0604020202020204" pitchFamily="34" charset="0"/>
                <a:cs typeface="Arial" panose="020B0604020202020204" pitchFamily="34" charset="0"/>
              </a:rPr>
              <a:t>articulados por </a:t>
            </a:r>
            <a:r>
              <a:rPr lang="es-ES" sz="1600" dirty="0">
                <a:solidFill>
                  <a:schemeClr val="tx1"/>
                </a:solidFill>
                <a:latin typeface="Arial" panose="020B0604020202020204" pitchFamily="34" charset="0"/>
                <a:cs typeface="Arial" panose="020B0604020202020204" pitchFamily="34" charset="0"/>
              </a:rPr>
              <a:t>ciclos propedéuticos</a:t>
            </a:r>
            <a:r>
              <a:rPr lang="es-ES" sz="1600" dirty="0" smtClean="0">
                <a:solidFill>
                  <a:schemeClr val="tx1"/>
                </a:solidFill>
                <a:latin typeface="Arial" panose="020B0604020202020204" pitchFamily="34" charset="0"/>
                <a:cs typeface="Arial" panose="020B0604020202020204" pitchFamily="34" charset="0"/>
              </a:rPr>
              <a:t>)</a:t>
            </a:r>
            <a:endParaRPr lang="es-CO" sz="1600" dirty="0">
              <a:solidFill>
                <a:schemeClr val="tx1"/>
              </a:solidFill>
              <a:latin typeface="Arial" panose="020B0604020202020204" pitchFamily="34" charset="0"/>
              <a:cs typeface="Arial" panose="020B0604020202020204" pitchFamily="34" charset="0"/>
            </a:endParaRPr>
          </a:p>
        </p:txBody>
      </p:sp>
      <p:sp>
        <p:nvSpPr>
          <p:cNvPr id="24" name="Rectángulo 23"/>
          <p:cNvSpPr/>
          <p:nvPr/>
        </p:nvSpPr>
        <p:spPr>
          <a:xfrm>
            <a:off x="3388528" y="658906"/>
            <a:ext cx="5258901" cy="632012"/>
          </a:xfrm>
          <a:prstGeom prst="rect">
            <a:avLst/>
          </a:prstGeom>
          <a:solidFill>
            <a:schemeClr val="accent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CO" sz="2800" b="1" dirty="0" smtClean="0">
                <a:solidFill>
                  <a:schemeClr val="bg1"/>
                </a:solidFill>
                <a:latin typeface="Arial" panose="020B0604020202020204" pitchFamily="34" charset="0"/>
                <a:cs typeface="Arial" panose="020B0604020202020204" pitchFamily="34" charset="0"/>
              </a:rPr>
              <a:t>OFERTA ACADÉMICA</a:t>
            </a:r>
            <a:endParaRPr lang="es-ES" sz="2800" dirty="0">
              <a:solidFill>
                <a:schemeClr val="bg1"/>
              </a:solidFill>
            </a:endParaRPr>
          </a:p>
        </p:txBody>
      </p:sp>
      <p:sp>
        <p:nvSpPr>
          <p:cNvPr id="26" name="Documento 25"/>
          <p:cNvSpPr/>
          <p:nvPr/>
        </p:nvSpPr>
        <p:spPr>
          <a:xfrm>
            <a:off x="3290468" y="3131899"/>
            <a:ext cx="2524125" cy="1045836"/>
          </a:xfrm>
          <a:prstGeom prst="flowChartDocument">
            <a:avLst/>
          </a:prstGeom>
          <a:solidFill>
            <a:schemeClr val="accent6"/>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s-CO" b="1" dirty="0" smtClean="0">
                <a:solidFill>
                  <a:schemeClr val="tx1"/>
                </a:solidFill>
              </a:rPr>
              <a:t>INGENIERÍA INDUSTRIAL</a:t>
            </a:r>
            <a:endParaRPr lang="es-CO" b="1" dirty="0">
              <a:solidFill>
                <a:schemeClr val="tx1"/>
              </a:solidFill>
            </a:endParaRPr>
          </a:p>
        </p:txBody>
      </p:sp>
      <p:sp>
        <p:nvSpPr>
          <p:cNvPr id="27" name="Documento 26"/>
          <p:cNvSpPr/>
          <p:nvPr/>
        </p:nvSpPr>
        <p:spPr>
          <a:xfrm>
            <a:off x="8919790" y="4029285"/>
            <a:ext cx="2900176" cy="692749"/>
          </a:xfrm>
          <a:prstGeom prst="flowChartDocument">
            <a:avLst/>
          </a:prstGeom>
          <a:solidFill>
            <a:schemeClr val="accent6"/>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ctr">
              <a:defRPr/>
            </a:pPr>
            <a:r>
              <a:rPr lang="es-CO" sz="1600" b="1" dirty="0" smtClean="0">
                <a:solidFill>
                  <a:schemeClr val="tx1"/>
                </a:solidFill>
                <a:cs typeface="Arial" panose="020B0604020202020204" pitchFamily="34" charset="0"/>
              </a:rPr>
              <a:t>INGENIERÍA </a:t>
            </a:r>
            <a:r>
              <a:rPr lang="es-CO" sz="1600" b="1" dirty="0">
                <a:solidFill>
                  <a:schemeClr val="tx1"/>
                </a:solidFill>
                <a:cs typeface="Arial" panose="020B0604020202020204" pitchFamily="34" charset="0"/>
              </a:rPr>
              <a:t>DE </a:t>
            </a:r>
            <a:r>
              <a:rPr lang="es-CO" sz="1600" b="1" dirty="0" smtClean="0">
                <a:solidFill>
                  <a:schemeClr val="tx1"/>
                </a:solidFill>
                <a:cs typeface="Arial" panose="020B0604020202020204" pitchFamily="34" charset="0"/>
              </a:rPr>
              <a:t>SISTEMAS</a:t>
            </a:r>
            <a:endParaRPr lang="es-CO" sz="1600" b="1" dirty="0">
              <a:solidFill>
                <a:schemeClr val="tx1"/>
              </a:solidFill>
              <a:cs typeface="Arial" panose="020B0604020202020204" pitchFamily="34" charset="0"/>
            </a:endParaRPr>
          </a:p>
        </p:txBody>
      </p:sp>
      <p:sp>
        <p:nvSpPr>
          <p:cNvPr id="28" name="Documento 27"/>
          <p:cNvSpPr/>
          <p:nvPr/>
        </p:nvSpPr>
        <p:spPr>
          <a:xfrm>
            <a:off x="8919790" y="4730962"/>
            <a:ext cx="2900176" cy="692749"/>
          </a:xfrm>
          <a:prstGeom prst="flowChartDocument">
            <a:avLst/>
          </a:prstGeom>
          <a:solidFill>
            <a:schemeClr val="accent6"/>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ctr">
              <a:defRPr/>
            </a:pPr>
            <a:r>
              <a:rPr lang="es-CO" sz="1600" b="1" dirty="0">
                <a:solidFill>
                  <a:schemeClr val="tx1"/>
                </a:solidFill>
                <a:cs typeface="Arial" panose="020B0604020202020204" pitchFamily="34" charset="0"/>
              </a:rPr>
              <a:t>TECNOLOGÍA EN MANEJO DE RECURSOS AMBIENTALES</a:t>
            </a:r>
          </a:p>
        </p:txBody>
      </p:sp>
      <p:sp>
        <p:nvSpPr>
          <p:cNvPr id="29" name="Documento 28"/>
          <p:cNvSpPr/>
          <p:nvPr/>
        </p:nvSpPr>
        <p:spPr>
          <a:xfrm>
            <a:off x="8919790" y="5476592"/>
            <a:ext cx="2900176" cy="692749"/>
          </a:xfrm>
          <a:prstGeom prst="flowChartDocument">
            <a:avLst/>
          </a:prstGeom>
          <a:solidFill>
            <a:schemeClr val="accent6"/>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ctr">
              <a:defRPr/>
            </a:pPr>
            <a:r>
              <a:rPr lang="es-CO" sz="1600" b="1" dirty="0" smtClean="0">
                <a:solidFill>
                  <a:schemeClr val="tx1"/>
                </a:solidFill>
                <a:cs typeface="Arial" panose="020B0604020202020204" pitchFamily="34" charset="0"/>
              </a:rPr>
              <a:t>INGENIERÍA </a:t>
            </a:r>
            <a:r>
              <a:rPr lang="es-CO" sz="1600" b="1" dirty="0">
                <a:solidFill>
                  <a:schemeClr val="tx1"/>
                </a:solidFill>
                <a:cs typeface="Arial" panose="020B0604020202020204" pitchFamily="34" charset="0"/>
              </a:rPr>
              <a:t>AMBIENTAL</a:t>
            </a:r>
          </a:p>
          <a:p>
            <a:pPr fontAlgn="ctr">
              <a:defRPr/>
            </a:pPr>
            <a:endParaRPr lang="es-CO" sz="1000" dirty="0">
              <a:solidFill>
                <a:schemeClr val="tx1"/>
              </a:solidFill>
              <a:cs typeface="Arial" panose="020B0604020202020204" pitchFamily="34" charset="0"/>
            </a:endParaRPr>
          </a:p>
        </p:txBody>
      </p:sp>
      <p:sp>
        <p:nvSpPr>
          <p:cNvPr id="9" name="Abrir llave 8"/>
          <p:cNvSpPr/>
          <p:nvPr/>
        </p:nvSpPr>
        <p:spPr>
          <a:xfrm>
            <a:off x="3072513" y="1981252"/>
            <a:ext cx="271744" cy="2295212"/>
          </a:xfrm>
          <a:prstGeom prst="leftBrace">
            <a:avLst/>
          </a:prstGeom>
          <a:ln>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sp>
        <p:nvSpPr>
          <p:cNvPr id="30" name="Abrir llave 29"/>
          <p:cNvSpPr/>
          <p:nvPr/>
        </p:nvSpPr>
        <p:spPr>
          <a:xfrm>
            <a:off x="8685072" y="3093299"/>
            <a:ext cx="271613" cy="3267159"/>
          </a:xfrm>
          <a:prstGeom prst="leftBrace">
            <a:avLst/>
          </a:prstGeom>
          <a:ln>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spTree>
    <p:extLst>
      <p:ext uri="{BB962C8B-B14F-4D97-AF65-F5344CB8AC3E}">
        <p14:creationId xmlns:p14="http://schemas.microsoft.com/office/powerpoint/2010/main" val="39432623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a 6"/>
          <p:cNvGraphicFramePr>
            <a:graphicFrameLocks noGrp="1"/>
          </p:cNvGraphicFramePr>
          <p:nvPr>
            <p:extLst>
              <p:ext uri="{D42A27DB-BD31-4B8C-83A1-F6EECF244321}">
                <p14:modId xmlns:p14="http://schemas.microsoft.com/office/powerpoint/2010/main" val="3951924037"/>
              </p:ext>
            </p:extLst>
          </p:nvPr>
        </p:nvGraphicFramePr>
        <p:xfrm>
          <a:off x="3590367" y="874059"/>
          <a:ext cx="7879976" cy="5661212"/>
        </p:xfrm>
        <a:graphic>
          <a:graphicData uri="http://schemas.openxmlformats.org/drawingml/2006/table">
            <a:tbl>
              <a:tblPr firstRow="1" bandRow="1">
                <a:tableStyleId>{46F890A9-2807-4EBB-B81D-B2AA78EC7F39}</a:tableStyleId>
              </a:tblPr>
              <a:tblGrid>
                <a:gridCol w="2891392"/>
                <a:gridCol w="4988584"/>
              </a:tblGrid>
              <a:tr h="381466">
                <a:tc>
                  <a:txBody>
                    <a:bodyPr/>
                    <a:lstStyle/>
                    <a:p>
                      <a:pPr algn="ctr"/>
                      <a:r>
                        <a:rPr lang="es-CO" dirty="0" smtClean="0"/>
                        <a:t>PROYECTO </a:t>
                      </a:r>
                      <a:endParaRPr lang="es-CO" dirty="0"/>
                    </a:p>
                  </a:txBody>
                  <a:tcPr/>
                </a:tc>
                <a:tc>
                  <a:txBody>
                    <a:bodyPr/>
                    <a:lstStyle/>
                    <a:p>
                      <a:pPr algn="ctr"/>
                      <a:r>
                        <a:rPr lang="es-CO" dirty="0" smtClean="0"/>
                        <a:t>HECHOS IMPORTANTES</a:t>
                      </a:r>
                      <a:endParaRPr lang="es-CO" dirty="0"/>
                    </a:p>
                  </a:txBody>
                  <a:tcPr/>
                </a:tc>
              </a:tr>
              <a:tr h="2845388">
                <a:tc rowSpan="2">
                  <a:txBody>
                    <a:bodyPr/>
                    <a:lstStyle/>
                    <a:p>
                      <a:pPr marL="0" algn="ctr" defTabSz="457200" rtl="0" eaLnBrk="1" latinLnBrk="0" hangingPunct="1"/>
                      <a:r>
                        <a:rPr lang="es-ES" sz="2800" kern="1200" dirty="0" smtClean="0">
                          <a:solidFill>
                            <a:schemeClr val="dk1"/>
                          </a:solidFill>
                          <a:effectLst/>
                          <a:latin typeface="+mn-lt"/>
                          <a:ea typeface="+mn-ea"/>
                          <a:cs typeface="+mn-cs"/>
                        </a:rPr>
                        <a:t>Acreditación de los Programas Académicos</a:t>
                      </a:r>
                      <a:endParaRPr lang="es-CO" sz="2800" kern="1200" dirty="0">
                        <a:solidFill>
                          <a:schemeClr val="dk1"/>
                        </a:solidFill>
                        <a:effectLst/>
                        <a:latin typeface="+mn-lt"/>
                        <a:ea typeface="+mn-ea"/>
                        <a:cs typeface="+mn-cs"/>
                      </a:endParaRPr>
                    </a:p>
                  </a:txBody>
                  <a:tcPr anchor="ctr"/>
                </a:tc>
                <a:tc>
                  <a:txBody>
                    <a:bodyPr/>
                    <a:lstStyle/>
                    <a:p>
                      <a:pPr marL="0" marR="0" algn="just">
                        <a:spcBef>
                          <a:spcPts val="450"/>
                        </a:spcBef>
                        <a:spcAft>
                          <a:spcPts val="450"/>
                        </a:spcAft>
                      </a:pPr>
                      <a:r>
                        <a:rPr lang="es-CO" sz="1600" dirty="0">
                          <a:solidFill>
                            <a:srgbClr val="1C1E21"/>
                          </a:solidFill>
                          <a:effectLst/>
                          <a:latin typeface="+mn-lt"/>
                          <a:ea typeface="Times New Roman" panose="02020603050405020304" pitchFamily="18" charset="0"/>
                          <a:cs typeface="Times New Roman" panose="02020603050405020304" pitchFamily="18" charset="0"/>
                        </a:rPr>
                        <a:t>CNA concluye que las UTS reúnen condiciones para proceso de acreditación de Ingeniería Electrónica. Según el documento del Consejo Nacional de Acreditación (CNA), después de la visita de Apreciación de Condiciones Iniciales de los miembros del CNA, el Consejo recomienda a las Unidades Tecnológicas de Santander adelantar el proceso de autoevaluación con fines de acreditación del programa de Ingeniería Electrónica articulado por ciclos propedéuticos con la Tecnología en Electrónica Industrial. Esta notificación permitirá continuar con el proceso para ingresar al Sistema Nacional de Acreditación</a:t>
                      </a:r>
                      <a:endParaRPr lang="es-CO" sz="2400" dirty="0">
                        <a:solidFill>
                          <a:srgbClr val="7F7F7F"/>
                        </a:solidFill>
                        <a:effectLst/>
                        <a:latin typeface="+mn-lt"/>
                        <a:ea typeface="Times New Roman" panose="02020603050405020304" pitchFamily="18" charset="0"/>
                        <a:cs typeface="Times New Roman" panose="02020603050405020304" pitchFamily="18" charset="0"/>
                      </a:endParaRPr>
                    </a:p>
                  </a:txBody>
                  <a:tcPr marL="68580" marR="68580" marT="0" marB="0" anchor="ctr"/>
                </a:tc>
              </a:tr>
              <a:tr h="2434358">
                <a:tc v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s-CO" sz="2800" kern="1200" dirty="0" smtClean="0">
                        <a:solidFill>
                          <a:schemeClr val="dk1"/>
                        </a:solidFill>
                        <a:effectLst/>
                        <a:latin typeface="+mn-lt"/>
                        <a:ea typeface="+mn-ea"/>
                        <a:cs typeface="+mn-cs"/>
                      </a:endParaRPr>
                    </a:p>
                  </a:txBody>
                  <a:tcPr anchor="ctr"/>
                </a:tc>
                <a:tc>
                  <a:txBody>
                    <a:bodyPr/>
                    <a:lstStyle/>
                    <a:p>
                      <a:pPr marL="0" marR="0" algn="just">
                        <a:spcBef>
                          <a:spcPts val="450"/>
                        </a:spcBef>
                        <a:spcAft>
                          <a:spcPts val="450"/>
                        </a:spcAft>
                      </a:pPr>
                      <a:r>
                        <a:rPr lang="es-CO" sz="1600" dirty="0">
                          <a:solidFill>
                            <a:srgbClr val="1C1E21"/>
                          </a:solidFill>
                          <a:effectLst/>
                          <a:latin typeface="+mn-lt"/>
                          <a:ea typeface="Times New Roman" panose="02020603050405020304" pitchFamily="18" charset="0"/>
                          <a:cs typeface="Times New Roman" panose="02020603050405020304" pitchFamily="18" charset="0"/>
                        </a:rPr>
                        <a:t>Encuentro de Estudiantes del programa de Electrónica. El coordinador de la Tecnología en Electrónica Industrial e Ingeniería Electrónica, </a:t>
                      </a:r>
                      <a:r>
                        <a:rPr lang="es-CO" sz="1600" dirty="0" smtClean="0">
                          <a:solidFill>
                            <a:srgbClr val="1C1E21"/>
                          </a:solidFill>
                          <a:effectLst/>
                          <a:latin typeface="+mn-lt"/>
                          <a:ea typeface="Times New Roman" panose="02020603050405020304" pitchFamily="18" charset="0"/>
                          <a:cs typeface="Times New Roman" panose="02020603050405020304" pitchFamily="18" charset="0"/>
                        </a:rPr>
                        <a:t>se </a:t>
                      </a:r>
                      <a:r>
                        <a:rPr lang="es-CO" sz="1600" dirty="0">
                          <a:solidFill>
                            <a:srgbClr val="1C1E21"/>
                          </a:solidFill>
                          <a:effectLst/>
                          <a:latin typeface="+mn-lt"/>
                          <a:ea typeface="Times New Roman" panose="02020603050405020304" pitchFamily="18" charset="0"/>
                          <a:cs typeface="Times New Roman" panose="02020603050405020304" pitchFamily="18" charset="0"/>
                        </a:rPr>
                        <a:t>reunió con estudiantes para socializar aspectos, proyectos y avances de este programa de </a:t>
                      </a:r>
                      <a:r>
                        <a:rPr lang="es-CO" sz="1600" dirty="0" smtClean="0">
                          <a:solidFill>
                            <a:srgbClr val="1C1E21"/>
                          </a:solidFill>
                          <a:effectLst/>
                          <a:latin typeface="+mn-lt"/>
                          <a:ea typeface="Times New Roman" panose="02020603050405020304" pitchFamily="18" charset="0"/>
                          <a:cs typeface="Times New Roman" panose="02020603050405020304" pitchFamily="18" charset="0"/>
                        </a:rPr>
                        <a:t>estudios,</a:t>
                      </a:r>
                      <a:r>
                        <a:rPr lang="es-CO" sz="1600" baseline="0" dirty="0" smtClean="0">
                          <a:solidFill>
                            <a:srgbClr val="1C1E21"/>
                          </a:solidFill>
                          <a:effectLst/>
                          <a:latin typeface="+mn-lt"/>
                          <a:ea typeface="Times New Roman" panose="02020603050405020304" pitchFamily="18" charset="0"/>
                          <a:cs typeface="Times New Roman" panose="02020603050405020304" pitchFamily="18" charset="0"/>
                        </a:rPr>
                        <a:t> e</a:t>
                      </a:r>
                      <a:r>
                        <a:rPr lang="es-CO" sz="1600" dirty="0" smtClean="0">
                          <a:solidFill>
                            <a:srgbClr val="1C1E21"/>
                          </a:solidFill>
                          <a:effectLst/>
                          <a:latin typeface="+mn-lt"/>
                          <a:ea typeface="Times New Roman" panose="02020603050405020304" pitchFamily="18" charset="0"/>
                          <a:cs typeface="Times New Roman" panose="02020603050405020304" pitchFamily="18" charset="0"/>
                        </a:rPr>
                        <a:t>l cual inicia condiciones </a:t>
                      </a:r>
                      <a:r>
                        <a:rPr lang="es-CO" sz="1600" dirty="0">
                          <a:solidFill>
                            <a:srgbClr val="1C1E21"/>
                          </a:solidFill>
                          <a:effectLst/>
                          <a:latin typeface="+mn-lt"/>
                          <a:ea typeface="Times New Roman" panose="02020603050405020304" pitchFamily="18" charset="0"/>
                          <a:cs typeface="Times New Roman" panose="02020603050405020304" pitchFamily="18" charset="0"/>
                        </a:rPr>
                        <a:t>Iniciales de </a:t>
                      </a:r>
                      <a:r>
                        <a:rPr lang="es-CO" sz="1600" dirty="0" smtClean="0">
                          <a:solidFill>
                            <a:srgbClr val="1C1E21"/>
                          </a:solidFill>
                          <a:effectLst/>
                          <a:latin typeface="+mn-lt"/>
                          <a:ea typeface="Times New Roman" panose="02020603050405020304" pitchFamily="18" charset="0"/>
                          <a:cs typeface="Times New Roman" panose="02020603050405020304" pitchFamily="18" charset="0"/>
                        </a:rPr>
                        <a:t>Acreditación.</a:t>
                      </a:r>
                      <a:endParaRPr lang="es-CO" sz="2400" dirty="0">
                        <a:solidFill>
                          <a:srgbClr val="7F7F7F"/>
                        </a:solidFill>
                        <a:effectLst/>
                        <a:latin typeface="+mn-lt"/>
                        <a:ea typeface="Times New Roman" panose="02020603050405020304" pitchFamily="18" charset="0"/>
                        <a:cs typeface="Times New Roman" panose="02020603050405020304" pitchFamily="18" charset="0"/>
                      </a:endParaRPr>
                    </a:p>
                  </a:txBody>
                  <a:tcPr marL="68580" marR="68580" marT="0" marB="0" anchor="ctr"/>
                </a:tc>
              </a:tr>
            </a:tbl>
          </a:graphicData>
        </a:graphic>
      </p:graphicFrame>
      <p:pic>
        <p:nvPicPr>
          <p:cNvPr id="5" name="Imagen 4"/>
          <p:cNvPicPr/>
          <p:nvPr/>
        </p:nvPicPr>
        <p:blipFill rotWithShape="1">
          <a:blip r:embed="rId2"/>
          <a:srcRect l="6958" t="12678" r="34319" b="8834"/>
          <a:stretch/>
        </p:blipFill>
        <p:spPr bwMode="auto">
          <a:xfrm>
            <a:off x="525846" y="1430917"/>
            <a:ext cx="2866875" cy="2441836"/>
          </a:xfrm>
          <a:prstGeom prst="rect">
            <a:avLst/>
          </a:prstGeom>
          <a:ln>
            <a:noFill/>
          </a:ln>
          <a:extLst>
            <a:ext uri="{53640926-AAD7-44d8-BBD7-CCE9431645EC}">
              <a14:shadowObscured xmlns:lc="http://schemas.openxmlformats.org/drawingml/2006/lockedCanvas"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a:ext>
          </a:extLst>
        </p:spPr>
      </p:pic>
      <p:pic>
        <p:nvPicPr>
          <p:cNvPr id="6" name="Imagen 5"/>
          <p:cNvPicPr/>
          <p:nvPr/>
        </p:nvPicPr>
        <p:blipFill rotWithShape="1">
          <a:blip r:embed="rId3"/>
          <a:srcRect l="4413" t="13886" r="30754" b="8231"/>
          <a:stretch/>
        </p:blipFill>
        <p:spPr bwMode="auto">
          <a:xfrm>
            <a:off x="525846" y="4297512"/>
            <a:ext cx="2866875" cy="2143629"/>
          </a:xfrm>
          <a:prstGeom prst="rect">
            <a:avLst/>
          </a:prstGeom>
          <a:ln>
            <a:noFill/>
          </a:ln>
          <a:extLst>
            <a:ext uri="{53640926-AAD7-44d8-BBD7-CCE9431645EC}">
              <a14:shadowObscured xmlns:lc="http://schemas.openxmlformats.org/drawingml/2006/lockedCanvas"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a:ext>
          </a:extLst>
        </p:spPr>
      </p:pic>
    </p:spTree>
    <p:extLst>
      <p:ext uri="{BB962C8B-B14F-4D97-AF65-F5344CB8AC3E}">
        <p14:creationId xmlns:p14="http://schemas.microsoft.com/office/powerpoint/2010/main" val="1156595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461751" y="2401531"/>
            <a:ext cx="9386047" cy="1754326"/>
          </a:xfrm>
          <a:prstGeom prst="rect">
            <a:avLst/>
          </a:prstGeom>
          <a:noFill/>
        </p:spPr>
        <p:txBody>
          <a:bodyPr wrap="square" rtlCol="0">
            <a:spAutoFit/>
          </a:bodyPr>
          <a:lstStyle/>
          <a:p>
            <a:pPr algn="ctr"/>
            <a:r>
              <a:rPr lang="es-CO" sz="3600" b="1" dirty="0" smtClean="0"/>
              <a:t>POLÍTICA No</a:t>
            </a:r>
            <a:r>
              <a:rPr lang="es-CO" sz="3600" b="1" dirty="0"/>
              <a:t>. 4. Profesores, </a:t>
            </a:r>
            <a:r>
              <a:rPr lang="es-CO" sz="3600" b="1" dirty="0" smtClean="0"/>
              <a:t>investigadores y estudiantes para </a:t>
            </a:r>
            <a:r>
              <a:rPr lang="es-CO" sz="3600" b="1" dirty="0"/>
              <a:t>el incremento de la calidad académica. </a:t>
            </a:r>
          </a:p>
        </p:txBody>
      </p:sp>
    </p:spTree>
    <p:extLst>
      <p:ext uri="{BB962C8B-B14F-4D97-AF65-F5344CB8AC3E}">
        <p14:creationId xmlns:p14="http://schemas.microsoft.com/office/powerpoint/2010/main" val="11794668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7785848" y="1162812"/>
            <a:ext cx="3294529" cy="4801314"/>
          </a:xfrm>
          <a:prstGeom prst="rect">
            <a:avLst/>
          </a:prstGeom>
          <a:solidFill>
            <a:srgbClr val="FFFFCC"/>
          </a:solidFill>
          <a:ln>
            <a:noFill/>
          </a:ln>
        </p:spPr>
        <p:txBody>
          <a:bodyPr wrap="square">
            <a:spAutoFit/>
          </a:bodyPr>
          <a:lstStyle/>
          <a:p>
            <a:pPr algn="just"/>
            <a:r>
              <a:rPr lang="es-ES" b="1" dirty="0" smtClean="0"/>
              <a:t>UTS ENTRE LAS MEJORES 18 INSTITUCIONES DE EDUCACIÓN SUPERIOR EN LAS PRUEBAS SABER PRO.</a:t>
            </a:r>
            <a:r>
              <a:rPr lang="es-ES" dirty="0" smtClean="0"/>
              <a:t> Según </a:t>
            </a:r>
            <a:r>
              <a:rPr lang="es-ES" dirty="0"/>
              <a:t>los resultados del Examen de estado de calidad de la educación superior Saber Pro, entregado por el Instituto Colombiano para la Evaluación de la Educación (ICFES) al Ministerio de Educación Nacional (</a:t>
            </a:r>
            <a:r>
              <a:rPr lang="es-ES" dirty="0" err="1"/>
              <a:t>MEN</a:t>
            </a:r>
            <a:r>
              <a:rPr lang="es-ES" dirty="0"/>
              <a:t>), las Unidades Tecnológicas de Santander ocupan el puesto número 18 de las mejores instituciones de Educación Superior en estas pruebas a nivel nacional con 19 estudiantes destacados.</a:t>
            </a:r>
            <a:endParaRPr lang="es-CO" dirty="0"/>
          </a:p>
        </p:txBody>
      </p:sp>
      <p:pic>
        <p:nvPicPr>
          <p:cNvPr id="3" name="Imagen 2"/>
          <p:cNvPicPr>
            <a:picLocks noChangeAspect="1"/>
          </p:cNvPicPr>
          <p:nvPr/>
        </p:nvPicPr>
        <p:blipFill rotWithShape="1">
          <a:blip r:embed="rId2"/>
          <a:srcRect l="14008" t="14885" r="37684" b="7822"/>
          <a:stretch/>
        </p:blipFill>
        <p:spPr>
          <a:xfrm>
            <a:off x="757516" y="779928"/>
            <a:ext cx="6188786" cy="5567083"/>
          </a:xfrm>
          <a:prstGeom prst="rect">
            <a:avLst/>
          </a:prstGeom>
        </p:spPr>
      </p:pic>
    </p:spTree>
    <p:extLst>
      <p:ext uri="{BB962C8B-B14F-4D97-AF65-F5344CB8AC3E}">
        <p14:creationId xmlns:p14="http://schemas.microsoft.com/office/powerpoint/2010/main" val="17051403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3321293" y="833717"/>
            <a:ext cx="5258901" cy="632012"/>
          </a:xfrm>
          <a:prstGeom prst="rect">
            <a:avLst/>
          </a:prstGeom>
          <a:solidFill>
            <a:srgbClr val="FFCC6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CO" sz="2800" b="1" dirty="0" smtClean="0">
                <a:solidFill>
                  <a:sysClr val="windowText" lastClr="000000"/>
                </a:solidFill>
                <a:latin typeface="Arial" panose="020B0604020202020204" pitchFamily="34" charset="0"/>
                <a:cs typeface="Arial" panose="020B0604020202020204" pitchFamily="34" charset="0"/>
              </a:rPr>
              <a:t>POBLACIÓN ESTUDIANTIL</a:t>
            </a:r>
            <a:endParaRPr lang="es-ES" sz="2800" dirty="0">
              <a:solidFill>
                <a:sysClr val="windowText" lastClr="000000"/>
              </a:solidFill>
            </a:endParaRPr>
          </a:p>
        </p:txBody>
      </p:sp>
      <p:sp>
        <p:nvSpPr>
          <p:cNvPr id="4" name="Marco 3"/>
          <p:cNvSpPr/>
          <p:nvPr/>
        </p:nvSpPr>
        <p:spPr>
          <a:xfrm>
            <a:off x="1842247" y="2326341"/>
            <a:ext cx="3751729" cy="2796988"/>
          </a:xfrm>
          <a:prstGeom prst="frame">
            <a:avLst/>
          </a:prstGeom>
          <a:solidFill>
            <a:srgbClr val="FF66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400" b="1" dirty="0" smtClean="0">
                <a:solidFill>
                  <a:schemeClr val="tx1"/>
                </a:solidFill>
              </a:rPr>
              <a:t>MATRICULADOS</a:t>
            </a:r>
          </a:p>
          <a:p>
            <a:pPr algn="ctr"/>
            <a:endParaRPr lang="es-CO" sz="2400" dirty="0" smtClean="0">
              <a:solidFill>
                <a:schemeClr val="tx1"/>
              </a:solidFill>
            </a:endParaRPr>
          </a:p>
          <a:p>
            <a:pPr marL="285750" indent="-285750" algn="ctr">
              <a:buFont typeface="Arial" panose="020B0604020202020204" pitchFamily="34" charset="0"/>
              <a:buChar char="•"/>
            </a:pPr>
            <a:r>
              <a:rPr lang="es-CO" sz="2400" dirty="0">
                <a:solidFill>
                  <a:schemeClr val="tx1"/>
                </a:solidFill>
              </a:rPr>
              <a:t>2018-I: </a:t>
            </a:r>
            <a:r>
              <a:rPr lang="es-CO" sz="2400" dirty="0" smtClean="0">
                <a:solidFill>
                  <a:schemeClr val="tx1"/>
                </a:solidFill>
              </a:rPr>
              <a:t>16.582</a:t>
            </a:r>
          </a:p>
          <a:p>
            <a:pPr marL="285750" indent="-285750" algn="ctr">
              <a:buFont typeface="Arial" panose="020B0604020202020204" pitchFamily="34" charset="0"/>
              <a:buChar char="•"/>
            </a:pPr>
            <a:endParaRPr lang="es-CO" sz="2400" dirty="0">
              <a:solidFill>
                <a:schemeClr val="tx1"/>
              </a:solidFill>
            </a:endParaRPr>
          </a:p>
          <a:p>
            <a:pPr marL="285750" indent="-285750" algn="ctr">
              <a:buFont typeface="Arial" panose="020B0604020202020204" pitchFamily="34" charset="0"/>
              <a:buChar char="•"/>
            </a:pPr>
            <a:r>
              <a:rPr lang="es-CO" sz="2400" dirty="0">
                <a:solidFill>
                  <a:schemeClr val="tx1"/>
                </a:solidFill>
              </a:rPr>
              <a:t>2018-II: 15.287 </a:t>
            </a:r>
          </a:p>
          <a:p>
            <a:pPr algn="ctr"/>
            <a:endParaRPr lang="es-CO" dirty="0">
              <a:solidFill>
                <a:schemeClr val="tx1"/>
              </a:solidFill>
            </a:endParaRPr>
          </a:p>
        </p:txBody>
      </p:sp>
      <p:sp>
        <p:nvSpPr>
          <p:cNvPr id="5" name="Marco 4"/>
          <p:cNvSpPr/>
          <p:nvPr/>
        </p:nvSpPr>
        <p:spPr>
          <a:xfrm>
            <a:off x="6324600" y="2326341"/>
            <a:ext cx="3751729" cy="2796988"/>
          </a:xfrm>
          <a:prstGeom prst="frame">
            <a:avLst/>
          </a:prstGeom>
          <a:solidFill>
            <a:srgbClr val="FF66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400" b="1" dirty="0" smtClean="0">
                <a:solidFill>
                  <a:schemeClr val="tx1"/>
                </a:solidFill>
              </a:rPr>
              <a:t>GRADUADOS</a:t>
            </a:r>
          </a:p>
          <a:p>
            <a:pPr algn="ctr"/>
            <a:endParaRPr lang="es-CO" sz="2400" dirty="0" smtClean="0">
              <a:solidFill>
                <a:schemeClr val="tx1"/>
              </a:solidFill>
            </a:endParaRPr>
          </a:p>
          <a:p>
            <a:pPr marL="285750" indent="-285750" algn="ctr">
              <a:buFont typeface="Arial" panose="020B0604020202020204" pitchFamily="34" charset="0"/>
              <a:buChar char="•"/>
            </a:pPr>
            <a:r>
              <a:rPr lang="es-CO" sz="2400" dirty="0">
                <a:solidFill>
                  <a:schemeClr val="tx1"/>
                </a:solidFill>
              </a:rPr>
              <a:t>2018-I: </a:t>
            </a:r>
            <a:r>
              <a:rPr lang="es-CO" sz="2400" dirty="0" smtClean="0">
                <a:solidFill>
                  <a:schemeClr val="tx1"/>
                </a:solidFill>
              </a:rPr>
              <a:t>1.597</a:t>
            </a:r>
            <a:endParaRPr lang="es-CO" sz="2400" dirty="0">
              <a:solidFill>
                <a:schemeClr val="tx1"/>
              </a:solidFill>
            </a:endParaRPr>
          </a:p>
          <a:p>
            <a:pPr marL="285750" indent="-285750" algn="ctr">
              <a:buFont typeface="Arial" panose="020B0604020202020204" pitchFamily="34" charset="0"/>
              <a:buChar char="•"/>
            </a:pPr>
            <a:endParaRPr lang="es-CO" sz="2400" dirty="0">
              <a:solidFill>
                <a:schemeClr val="tx1"/>
              </a:solidFill>
            </a:endParaRPr>
          </a:p>
          <a:p>
            <a:pPr marL="285750" indent="-285750" algn="ctr">
              <a:buFont typeface="Arial" panose="020B0604020202020204" pitchFamily="34" charset="0"/>
              <a:buChar char="•"/>
            </a:pPr>
            <a:r>
              <a:rPr lang="es-CO" sz="2400" dirty="0">
                <a:solidFill>
                  <a:schemeClr val="tx1"/>
                </a:solidFill>
              </a:rPr>
              <a:t>2018-II: 2.571</a:t>
            </a:r>
          </a:p>
          <a:p>
            <a:pPr algn="ctr"/>
            <a:endParaRPr lang="es-CO" dirty="0">
              <a:solidFill>
                <a:schemeClr val="tx1"/>
              </a:solidFill>
            </a:endParaRPr>
          </a:p>
        </p:txBody>
      </p:sp>
    </p:spTree>
    <p:extLst>
      <p:ext uri="{BB962C8B-B14F-4D97-AF65-F5344CB8AC3E}">
        <p14:creationId xmlns:p14="http://schemas.microsoft.com/office/powerpoint/2010/main" val="194958131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416572" y="918162"/>
            <a:ext cx="6874757" cy="707886"/>
          </a:xfrm>
          <a:prstGeom prst="rect">
            <a:avLst/>
          </a:prstGeom>
          <a:solidFill>
            <a:schemeClr val="accent6">
              <a:lumMod val="75000"/>
            </a:schemeClr>
          </a:solidFill>
          <a:effectLst>
            <a:glow rad="63500">
              <a:schemeClr val="accent6">
                <a:satMod val="175000"/>
                <a:alpha val="40000"/>
              </a:schemeClr>
            </a:glow>
          </a:effectLst>
        </p:spPr>
        <p:txBody>
          <a:bodyPr wrap="square">
            <a:spAutoFit/>
          </a:bodyPr>
          <a:lstStyle/>
          <a:p>
            <a:pPr algn="ctr"/>
            <a:r>
              <a:rPr lang="es-CO" altLang="es-CO" sz="4000" b="1" dirty="0">
                <a:solidFill>
                  <a:schemeClr val="bg1">
                    <a:lumMod val="85000"/>
                  </a:schemeClr>
                </a:solidFill>
              </a:rPr>
              <a:t>FORMACIÓN </a:t>
            </a:r>
            <a:r>
              <a:rPr lang="es-CO" altLang="es-CO" sz="4000" b="1" dirty="0" smtClean="0">
                <a:solidFill>
                  <a:schemeClr val="bg1">
                    <a:lumMod val="85000"/>
                  </a:schemeClr>
                </a:solidFill>
              </a:rPr>
              <a:t>DOCENTE</a:t>
            </a:r>
            <a:endParaRPr lang="es-CO" altLang="es-CO" sz="4000" b="1" dirty="0">
              <a:solidFill>
                <a:schemeClr val="bg1">
                  <a:lumMod val="85000"/>
                </a:schemeClr>
              </a:solidFill>
            </a:endParaRPr>
          </a:p>
        </p:txBody>
      </p:sp>
      <p:sp>
        <p:nvSpPr>
          <p:cNvPr id="3" name="Llamada de flecha a la derecha 2"/>
          <p:cNvSpPr/>
          <p:nvPr/>
        </p:nvSpPr>
        <p:spPr>
          <a:xfrm>
            <a:off x="1109478" y="2796989"/>
            <a:ext cx="3203218" cy="2476312"/>
          </a:xfrm>
          <a:prstGeom prst="rightArrowCallou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dirty="0"/>
              <a:t>8</a:t>
            </a:r>
            <a:r>
              <a:rPr lang="es-CO" sz="1600" dirty="0" smtClean="0"/>
              <a:t> DOCENTES DE CARRERA VINCULADOS</a:t>
            </a:r>
            <a:endParaRPr lang="es-CO" sz="1600" dirty="0"/>
          </a:p>
        </p:txBody>
      </p:sp>
      <p:sp>
        <p:nvSpPr>
          <p:cNvPr id="4" name="Llamada de flecha a la derecha 3"/>
          <p:cNvSpPr/>
          <p:nvPr/>
        </p:nvSpPr>
        <p:spPr>
          <a:xfrm rot="5400000">
            <a:off x="4115919" y="3015506"/>
            <a:ext cx="3476067" cy="2164976"/>
          </a:xfrm>
          <a:prstGeom prst="rightArrowCallou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Llamada de flecha a la derecha 4"/>
          <p:cNvSpPr/>
          <p:nvPr/>
        </p:nvSpPr>
        <p:spPr>
          <a:xfrm rot="10800000">
            <a:off x="7240662" y="2796989"/>
            <a:ext cx="3203217" cy="2476312"/>
          </a:xfrm>
          <a:prstGeom prst="rightArrowCallou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p:cNvSpPr txBox="1"/>
          <p:nvPr/>
        </p:nvSpPr>
        <p:spPr>
          <a:xfrm>
            <a:off x="5082922" y="2642743"/>
            <a:ext cx="1748117" cy="1569660"/>
          </a:xfrm>
          <a:prstGeom prst="rect">
            <a:avLst/>
          </a:prstGeom>
          <a:noFill/>
          <a:ln>
            <a:noFill/>
          </a:ln>
        </p:spPr>
        <p:txBody>
          <a:bodyPr wrap="square" rtlCol="0">
            <a:spAutoFit/>
          </a:bodyPr>
          <a:lstStyle/>
          <a:p>
            <a:pPr algn="ctr"/>
            <a:r>
              <a:rPr lang="es-CO" sz="1600" dirty="0">
                <a:solidFill>
                  <a:schemeClr val="bg1"/>
                </a:solidFill>
              </a:rPr>
              <a:t>263 DOCENTES CON FORMACIÓN DE MAESTRÍA Y DOCTORADO (21 </a:t>
            </a:r>
            <a:r>
              <a:rPr lang="es-CO" sz="1600" dirty="0" smtClean="0">
                <a:solidFill>
                  <a:schemeClr val="bg1"/>
                </a:solidFill>
              </a:rPr>
              <a:t> DOCTORES </a:t>
            </a:r>
            <a:r>
              <a:rPr lang="es-CO" sz="1600" dirty="0">
                <a:solidFill>
                  <a:schemeClr val="bg1"/>
                </a:solidFill>
              </a:rPr>
              <a:t>Y 242 </a:t>
            </a:r>
            <a:r>
              <a:rPr lang="es-CO" sz="1600" dirty="0" smtClean="0">
                <a:solidFill>
                  <a:schemeClr val="bg1"/>
                </a:solidFill>
              </a:rPr>
              <a:t>MAGISTER)</a:t>
            </a:r>
            <a:endParaRPr lang="es-CO" sz="1600" dirty="0">
              <a:solidFill>
                <a:schemeClr val="bg1"/>
              </a:solidFill>
            </a:endParaRPr>
          </a:p>
        </p:txBody>
      </p:sp>
      <p:sp>
        <p:nvSpPr>
          <p:cNvPr id="7" name="CuadroTexto 6"/>
          <p:cNvSpPr txBox="1"/>
          <p:nvPr/>
        </p:nvSpPr>
        <p:spPr>
          <a:xfrm>
            <a:off x="8561294" y="3113757"/>
            <a:ext cx="1748117" cy="1815882"/>
          </a:xfrm>
          <a:prstGeom prst="rect">
            <a:avLst/>
          </a:prstGeom>
          <a:noFill/>
        </p:spPr>
        <p:txBody>
          <a:bodyPr wrap="square" rtlCol="0">
            <a:spAutoFit/>
          </a:bodyPr>
          <a:lstStyle/>
          <a:p>
            <a:pPr algn="ctr"/>
            <a:r>
              <a:rPr lang="es-CO" sz="1600" dirty="0" smtClean="0">
                <a:solidFill>
                  <a:schemeClr val="bg1"/>
                </a:solidFill>
              </a:rPr>
              <a:t>367 DOCENTES CAPACITADOS EN LOS DIFERENTES CURSOS, SEMINARIOS Y TALLERES OFRECIDOS</a:t>
            </a:r>
            <a:endParaRPr lang="es-CO" sz="1600" dirty="0">
              <a:solidFill>
                <a:schemeClr val="bg1"/>
              </a:solidFill>
            </a:endParaRPr>
          </a:p>
        </p:txBody>
      </p:sp>
    </p:spTree>
    <p:extLst>
      <p:ext uri="{BB962C8B-B14F-4D97-AF65-F5344CB8AC3E}">
        <p14:creationId xmlns:p14="http://schemas.microsoft.com/office/powerpoint/2010/main" val="9262703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71598" y="2581835"/>
            <a:ext cx="9386047" cy="1754326"/>
          </a:xfrm>
          <a:prstGeom prst="rect">
            <a:avLst/>
          </a:prstGeom>
          <a:noFill/>
        </p:spPr>
        <p:txBody>
          <a:bodyPr wrap="square" rtlCol="0">
            <a:spAutoFit/>
          </a:bodyPr>
          <a:lstStyle/>
          <a:p>
            <a:pPr algn="ctr"/>
            <a:r>
              <a:rPr lang="es-CO" sz="3600" b="1" dirty="0" smtClean="0"/>
              <a:t>POLÍTICA No</a:t>
            </a:r>
            <a:r>
              <a:rPr lang="es-CO" sz="3600" b="1" dirty="0"/>
              <a:t>. 5. Responsabilidad Social de las UTS basada en los impactos de la extensión y proyección social</a:t>
            </a:r>
          </a:p>
        </p:txBody>
      </p:sp>
    </p:spTree>
    <p:extLst>
      <p:ext uri="{BB962C8B-B14F-4D97-AF65-F5344CB8AC3E}">
        <p14:creationId xmlns:p14="http://schemas.microsoft.com/office/powerpoint/2010/main" val="11161031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ectángulo 61"/>
          <p:cNvSpPr/>
          <p:nvPr/>
        </p:nvSpPr>
        <p:spPr>
          <a:xfrm>
            <a:off x="4245241" y="2023428"/>
            <a:ext cx="6082096" cy="32316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3" name="Rectángulo 62"/>
          <p:cNvSpPr/>
          <p:nvPr/>
        </p:nvSpPr>
        <p:spPr>
          <a:xfrm>
            <a:off x="4235669" y="2445101"/>
            <a:ext cx="6091668" cy="32316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4" name="Rectángulo 63"/>
          <p:cNvSpPr/>
          <p:nvPr/>
        </p:nvSpPr>
        <p:spPr>
          <a:xfrm>
            <a:off x="4229668" y="2839235"/>
            <a:ext cx="6097669" cy="32316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5" name="Rectángulo 64"/>
          <p:cNvSpPr/>
          <p:nvPr/>
        </p:nvSpPr>
        <p:spPr>
          <a:xfrm>
            <a:off x="4245241" y="3197818"/>
            <a:ext cx="6082096" cy="32316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6" name="Rectángulo 65"/>
          <p:cNvSpPr/>
          <p:nvPr/>
        </p:nvSpPr>
        <p:spPr>
          <a:xfrm>
            <a:off x="4260814" y="3605234"/>
            <a:ext cx="6066523" cy="32316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7" name="Rectángulo 66"/>
          <p:cNvSpPr/>
          <p:nvPr/>
        </p:nvSpPr>
        <p:spPr>
          <a:xfrm>
            <a:off x="4251242" y="4026907"/>
            <a:ext cx="6076095" cy="32316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8" name="Rectángulo 67"/>
          <p:cNvSpPr/>
          <p:nvPr/>
        </p:nvSpPr>
        <p:spPr>
          <a:xfrm>
            <a:off x="4245241" y="4421041"/>
            <a:ext cx="6082096" cy="32316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9" name="Rectángulo 68"/>
          <p:cNvSpPr/>
          <p:nvPr/>
        </p:nvSpPr>
        <p:spPr>
          <a:xfrm>
            <a:off x="4260814" y="4830066"/>
            <a:ext cx="6066523" cy="32316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0" name="Rectángulo 69"/>
          <p:cNvSpPr/>
          <p:nvPr/>
        </p:nvSpPr>
        <p:spPr>
          <a:xfrm>
            <a:off x="4251242" y="5251739"/>
            <a:ext cx="6076095" cy="32316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1" name="Rectángulo 70"/>
          <p:cNvSpPr/>
          <p:nvPr/>
        </p:nvSpPr>
        <p:spPr>
          <a:xfrm>
            <a:off x="4245241" y="5645873"/>
            <a:ext cx="6082096" cy="32316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 name="Rectángulo 2"/>
          <p:cNvSpPr/>
          <p:nvPr/>
        </p:nvSpPr>
        <p:spPr>
          <a:xfrm>
            <a:off x="4229668" y="1616012"/>
            <a:ext cx="6097669" cy="32316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 name="Rectángulo 4"/>
          <p:cNvSpPr/>
          <p:nvPr/>
        </p:nvSpPr>
        <p:spPr>
          <a:xfrm>
            <a:off x="1894934" y="984465"/>
            <a:ext cx="8432403" cy="494710"/>
          </a:xfrm>
          <a:prstGeom prst="rect">
            <a:avLst/>
          </a:prstGeom>
          <a:solidFill>
            <a:schemeClr val="accent2">
              <a:lumMod val="20000"/>
              <a:lumOff val="8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CO" sz="2000" b="1" dirty="0" smtClean="0">
                <a:solidFill>
                  <a:sysClr val="windowText" lastClr="000000"/>
                </a:solidFill>
                <a:latin typeface="Arial" panose="020B0604020202020204" pitchFamily="34" charset="0"/>
                <a:cs typeface="Arial" panose="020B0604020202020204" pitchFamily="34" charset="0"/>
              </a:rPr>
              <a:t>CUMPLIMIENTO PLAN PROSPECTIVO DE DESARROLLO 2012-2018</a:t>
            </a:r>
            <a:endParaRPr lang="es-ES" sz="2000" dirty="0">
              <a:solidFill>
                <a:sysClr val="windowText" lastClr="000000"/>
              </a:solidFill>
            </a:endParaRPr>
          </a:p>
        </p:txBody>
      </p:sp>
      <p:sp>
        <p:nvSpPr>
          <p:cNvPr id="6" name="Rectángulo 5"/>
          <p:cNvSpPr/>
          <p:nvPr/>
        </p:nvSpPr>
        <p:spPr>
          <a:xfrm>
            <a:off x="1894934" y="1584985"/>
            <a:ext cx="1386145" cy="4417011"/>
          </a:xfrm>
          <a:prstGeom prst="rect">
            <a:avLst/>
          </a:prstGeom>
          <a:solidFill>
            <a:schemeClr val="accent2">
              <a:lumMod val="20000"/>
              <a:lumOff val="8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ES" sz="3200" b="1" dirty="0">
                <a:solidFill>
                  <a:sysClr val="windowText" lastClr="000000"/>
                </a:solidFill>
                <a:latin typeface="Arial" panose="020B0604020202020204" pitchFamily="34" charset="0"/>
                <a:cs typeface="Arial" panose="020B0604020202020204" pitchFamily="34" charset="0"/>
              </a:rPr>
              <a:t>92%</a:t>
            </a:r>
          </a:p>
        </p:txBody>
      </p:sp>
      <p:sp>
        <p:nvSpPr>
          <p:cNvPr id="8" name="CuadroTexto 7"/>
          <p:cNvSpPr txBox="1"/>
          <p:nvPr/>
        </p:nvSpPr>
        <p:spPr>
          <a:xfrm>
            <a:off x="4264267" y="1603599"/>
            <a:ext cx="4463210" cy="323165"/>
          </a:xfrm>
          <a:prstGeom prst="rect">
            <a:avLst/>
          </a:prstGeom>
          <a:noFill/>
        </p:spPr>
        <p:txBody>
          <a:bodyPr wrap="none" rtlCol="0">
            <a:spAutoFit/>
          </a:bodyPr>
          <a:lstStyle/>
          <a:p>
            <a:pPr lvl="0"/>
            <a:r>
              <a:rPr lang="es-CO" sz="1500" b="1" dirty="0">
                <a:latin typeface="Arial" panose="020B0604020202020204" pitchFamily="34" charset="0"/>
                <a:cs typeface="Arial" panose="020B0604020202020204" pitchFamily="34" charset="0"/>
              </a:rPr>
              <a:t>DESARROLLO TECNOLÓGICO E INNOVACIÓN</a:t>
            </a:r>
          </a:p>
        </p:txBody>
      </p:sp>
      <p:sp>
        <p:nvSpPr>
          <p:cNvPr id="10" name="CuadroTexto 9"/>
          <p:cNvSpPr txBox="1"/>
          <p:nvPr/>
        </p:nvSpPr>
        <p:spPr>
          <a:xfrm>
            <a:off x="4229668" y="2005308"/>
            <a:ext cx="3049295" cy="323165"/>
          </a:xfrm>
          <a:prstGeom prst="rect">
            <a:avLst/>
          </a:prstGeom>
          <a:noFill/>
        </p:spPr>
        <p:txBody>
          <a:bodyPr wrap="none" rtlCol="0">
            <a:spAutoFit/>
          </a:bodyPr>
          <a:lstStyle/>
          <a:p>
            <a:pPr lvl="0"/>
            <a:r>
              <a:rPr lang="es-CO" sz="1500" b="1" dirty="0">
                <a:latin typeface="Arial" panose="020B0604020202020204" pitchFamily="34" charset="0"/>
                <a:cs typeface="Arial" panose="020B0604020202020204" pitchFamily="34" charset="0"/>
              </a:rPr>
              <a:t>GESTIÓN DEL CONOCIMIENTO</a:t>
            </a:r>
          </a:p>
        </p:txBody>
      </p:sp>
      <p:sp>
        <p:nvSpPr>
          <p:cNvPr id="12" name="CuadroTexto 11"/>
          <p:cNvSpPr txBox="1"/>
          <p:nvPr/>
        </p:nvSpPr>
        <p:spPr>
          <a:xfrm>
            <a:off x="4234337" y="2425142"/>
            <a:ext cx="2274982" cy="323165"/>
          </a:xfrm>
          <a:prstGeom prst="rect">
            <a:avLst/>
          </a:prstGeom>
          <a:noFill/>
        </p:spPr>
        <p:txBody>
          <a:bodyPr wrap="none" rtlCol="0">
            <a:spAutoFit/>
          </a:bodyPr>
          <a:lstStyle/>
          <a:p>
            <a:pPr lvl="0"/>
            <a:r>
              <a:rPr lang="es-CO" sz="1500" b="1" dirty="0">
                <a:latin typeface="Arial" panose="020B0604020202020204" pitchFamily="34" charset="0"/>
                <a:cs typeface="Arial" panose="020B0604020202020204" pitchFamily="34" charset="0"/>
              </a:rPr>
              <a:t>GESTIÓN ACADÉMICA</a:t>
            </a:r>
          </a:p>
        </p:txBody>
      </p:sp>
      <p:sp>
        <p:nvSpPr>
          <p:cNvPr id="14" name="CuadroTexto 13"/>
          <p:cNvSpPr txBox="1"/>
          <p:nvPr/>
        </p:nvSpPr>
        <p:spPr>
          <a:xfrm>
            <a:off x="4229668" y="2833189"/>
            <a:ext cx="2484013" cy="323165"/>
          </a:xfrm>
          <a:prstGeom prst="rect">
            <a:avLst/>
          </a:prstGeom>
          <a:noFill/>
        </p:spPr>
        <p:txBody>
          <a:bodyPr wrap="none" rtlCol="0">
            <a:spAutoFit/>
          </a:bodyPr>
          <a:lstStyle/>
          <a:p>
            <a:pPr lvl="0"/>
            <a:r>
              <a:rPr lang="es-CO" sz="1500" b="1" dirty="0">
                <a:latin typeface="Arial" panose="020B0604020202020204" pitchFamily="34" charset="0"/>
                <a:cs typeface="Arial" panose="020B0604020202020204" pitchFamily="34" charset="0"/>
              </a:rPr>
              <a:t>ACTORES ACADÉMICOS</a:t>
            </a:r>
          </a:p>
        </p:txBody>
      </p:sp>
      <p:sp>
        <p:nvSpPr>
          <p:cNvPr id="16" name="CuadroTexto 15"/>
          <p:cNvSpPr txBox="1"/>
          <p:nvPr/>
        </p:nvSpPr>
        <p:spPr>
          <a:xfrm>
            <a:off x="4224763" y="3223162"/>
            <a:ext cx="2236510" cy="323165"/>
          </a:xfrm>
          <a:prstGeom prst="rect">
            <a:avLst/>
          </a:prstGeom>
          <a:noFill/>
        </p:spPr>
        <p:txBody>
          <a:bodyPr wrap="none" rtlCol="0">
            <a:spAutoFit/>
          </a:bodyPr>
          <a:lstStyle/>
          <a:p>
            <a:pPr lvl="0"/>
            <a:r>
              <a:rPr lang="es-CO" sz="1500" b="1" dirty="0">
                <a:latin typeface="Arial" panose="020B0604020202020204" pitchFamily="34" charset="0"/>
                <a:cs typeface="Arial" panose="020B0604020202020204" pitchFamily="34" charset="0"/>
              </a:rPr>
              <a:t>PROYECCIÓN SOCIAL</a:t>
            </a:r>
          </a:p>
        </p:txBody>
      </p:sp>
      <p:sp>
        <p:nvSpPr>
          <p:cNvPr id="18" name="CuadroTexto 17"/>
          <p:cNvSpPr txBox="1"/>
          <p:nvPr/>
        </p:nvSpPr>
        <p:spPr>
          <a:xfrm>
            <a:off x="4221040" y="3614678"/>
            <a:ext cx="1306896" cy="323165"/>
          </a:xfrm>
          <a:prstGeom prst="rect">
            <a:avLst/>
          </a:prstGeom>
          <a:noFill/>
        </p:spPr>
        <p:txBody>
          <a:bodyPr wrap="none" rtlCol="0">
            <a:spAutoFit/>
          </a:bodyPr>
          <a:lstStyle/>
          <a:p>
            <a:pPr lvl="0"/>
            <a:r>
              <a:rPr lang="es-CO" sz="1500" b="1" dirty="0">
                <a:latin typeface="Arial" panose="020B0604020202020204" pitchFamily="34" charset="0"/>
                <a:cs typeface="Arial" panose="020B0604020202020204" pitchFamily="34" charset="0"/>
              </a:rPr>
              <a:t>EXTENSIÓN</a:t>
            </a:r>
          </a:p>
        </p:txBody>
      </p:sp>
      <p:sp>
        <p:nvSpPr>
          <p:cNvPr id="20" name="CuadroTexto 19"/>
          <p:cNvSpPr txBox="1"/>
          <p:nvPr/>
        </p:nvSpPr>
        <p:spPr>
          <a:xfrm>
            <a:off x="4206261" y="4035541"/>
            <a:ext cx="3881191" cy="323165"/>
          </a:xfrm>
          <a:prstGeom prst="rect">
            <a:avLst/>
          </a:prstGeom>
          <a:noFill/>
        </p:spPr>
        <p:txBody>
          <a:bodyPr wrap="none" rtlCol="0">
            <a:spAutoFit/>
          </a:bodyPr>
          <a:lstStyle/>
          <a:p>
            <a:pPr lvl="0"/>
            <a:r>
              <a:rPr lang="es-CO" sz="1500" b="1" dirty="0">
                <a:latin typeface="Arial" panose="020B0604020202020204" pitchFamily="34" charset="0"/>
                <a:cs typeface="Arial" panose="020B0604020202020204" pitchFamily="34" charset="0"/>
              </a:rPr>
              <a:t>GESTIÓN DE RECURSOS FINANCIEROS</a:t>
            </a:r>
          </a:p>
        </p:txBody>
      </p:sp>
      <p:sp>
        <p:nvSpPr>
          <p:cNvPr id="22" name="CuadroTexto 21">
            <a:hlinkClick r:id="" action="ppaction://noaction"/>
          </p:cNvPr>
          <p:cNvSpPr txBox="1"/>
          <p:nvPr/>
        </p:nvSpPr>
        <p:spPr>
          <a:xfrm>
            <a:off x="4234337" y="4449876"/>
            <a:ext cx="5769849" cy="307777"/>
          </a:xfrm>
          <a:prstGeom prst="rect">
            <a:avLst/>
          </a:prstGeom>
          <a:noFill/>
        </p:spPr>
        <p:txBody>
          <a:bodyPr wrap="none" rtlCol="0">
            <a:spAutoFit/>
          </a:bodyPr>
          <a:lstStyle/>
          <a:p>
            <a:pPr lvl="0"/>
            <a:r>
              <a:rPr lang="es-CO" sz="1400" b="1" dirty="0">
                <a:latin typeface="Arial" panose="020B0604020202020204" pitchFamily="34" charset="0"/>
                <a:cs typeface="Arial" panose="020B0604020202020204" pitchFamily="34" charset="0"/>
              </a:rPr>
              <a:t>INFRAESTRUCTURA BASADA EN PROSPECTIVA TECNOLÓGICA</a:t>
            </a:r>
          </a:p>
        </p:txBody>
      </p:sp>
      <p:sp>
        <p:nvSpPr>
          <p:cNvPr id="24" name="CuadroTexto 23"/>
          <p:cNvSpPr txBox="1"/>
          <p:nvPr/>
        </p:nvSpPr>
        <p:spPr>
          <a:xfrm>
            <a:off x="4234337" y="4830312"/>
            <a:ext cx="3273394" cy="323165"/>
          </a:xfrm>
          <a:prstGeom prst="rect">
            <a:avLst/>
          </a:prstGeom>
          <a:noFill/>
        </p:spPr>
        <p:txBody>
          <a:bodyPr wrap="none" rtlCol="0">
            <a:spAutoFit/>
          </a:bodyPr>
          <a:lstStyle/>
          <a:p>
            <a:pPr lvl="0"/>
            <a:r>
              <a:rPr lang="es-CO" sz="1500" b="1" dirty="0">
                <a:latin typeface="Arial" panose="020B0604020202020204" pitchFamily="34" charset="0"/>
                <a:cs typeface="Arial" panose="020B0604020202020204" pitchFamily="34" charset="0"/>
              </a:rPr>
              <a:t>GESTIÓN DE TALENTO HUMANO</a:t>
            </a:r>
          </a:p>
        </p:txBody>
      </p:sp>
      <p:sp>
        <p:nvSpPr>
          <p:cNvPr id="26" name="CuadroTexto 25"/>
          <p:cNvSpPr txBox="1"/>
          <p:nvPr/>
        </p:nvSpPr>
        <p:spPr>
          <a:xfrm>
            <a:off x="4221676" y="5279756"/>
            <a:ext cx="2814230" cy="323165"/>
          </a:xfrm>
          <a:prstGeom prst="rect">
            <a:avLst/>
          </a:prstGeom>
          <a:noFill/>
        </p:spPr>
        <p:txBody>
          <a:bodyPr wrap="none" rtlCol="0">
            <a:spAutoFit/>
          </a:bodyPr>
          <a:lstStyle/>
          <a:p>
            <a:pPr lvl="0"/>
            <a:r>
              <a:rPr lang="es-CO" sz="1500" b="1" dirty="0">
                <a:latin typeface="Arial" panose="020B0604020202020204" pitchFamily="34" charset="0"/>
                <a:cs typeface="Arial" panose="020B0604020202020204" pitchFamily="34" charset="0"/>
              </a:rPr>
              <a:t>BIENESTAR INSTITUCIONAL</a:t>
            </a:r>
          </a:p>
        </p:txBody>
      </p:sp>
      <p:sp>
        <p:nvSpPr>
          <p:cNvPr id="28" name="CuadroTexto 27"/>
          <p:cNvSpPr txBox="1"/>
          <p:nvPr/>
        </p:nvSpPr>
        <p:spPr>
          <a:xfrm>
            <a:off x="4229668" y="5655287"/>
            <a:ext cx="5674727" cy="323165"/>
          </a:xfrm>
          <a:prstGeom prst="rect">
            <a:avLst/>
          </a:prstGeom>
          <a:noFill/>
        </p:spPr>
        <p:txBody>
          <a:bodyPr wrap="square" rtlCol="0">
            <a:spAutoFit/>
          </a:bodyPr>
          <a:lstStyle/>
          <a:p>
            <a:pPr lvl="0"/>
            <a:r>
              <a:rPr lang="es-CO" sz="1500" b="1" dirty="0">
                <a:latin typeface="Arial" panose="020B0604020202020204" pitchFamily="34" charset="0"/>
                <a:cs typeface="Arial" panose="020B0604020202020204" pitchFamily="34" charset="0"/>
              </a:rPr>
              <a:t>ALIANZAS ESTRATÉGICAS E INTERNACIONALIZACIÓN</a:t>
            </a:r>
          </a:p>
        </p:txBody>
      </p:sp>
      <p:sp>
        <p:nvSpPr>
          <p:cNvPr id="2" name="Hexágono 1"/>
          <p:cNvSpPr/>
          <p:nvPr/>
        </p:nvSpPr>
        <p:spPr>
          <a:xfrm>
            <a:off x="3340831" y="1587121"/>
            <a:ext cx="829085" cy="380949"/>
          </a:xfrm>
          <a:prstGeom prst="hexagon">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smtClean="0"/>
              <a:t>94%</a:t>
            </a:r>
            <a:endParaRPr lang="es-CO" b="1" dirty="0"/>
          </a:p>
        </p:txBody>
      </p:sp>
      <p:sp>
        <p:nvSpPr>
          <p:cNvPr id="51" name="Hexágono 50"/>
          <p:cNvSpPr/>
          <p:nvPr/>
        </p:nvSpPr>
        <p:spPr>
          <a:xfrm>
            <a:off x="3342163" y="1983951"/>
            <a:ext cx="829085" cy="380949"/>
          </a:xfrm>
          <a:prstGeom prst="hexagon">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smtClean="0"/>
              <a:t>91%</a:t>
            </a:r>
            <a:endParaRPr lang="es-CO" b="1" dirty="0"/>
          </a:p>
        </p:txBody>
      </p:sp>
      <p:sp>
        <p:nvSpPr>
          <p:cNvPr id="52" name="Hexágono 51"/>
          <p:cNvSpPr/>
          <p:nvPr/>
        </p:nvSpPr>
        <p:spPr>
          <a:xfrm>
            <a:off x="3339499" y="2401236"/>
            <a:ext cx="829085" cy="380949"/>
          </a:xfrm>
          <a:prstGeom prst="hexagon">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smtClean="0"/>
              <a:t>91%</a:t>
            </a:r>
            <a:endParaRPr lang="es-CO" b="1" dirty="0"/>
          </a:p>
        </p:txBody>
      </p:sp>
      <p:sp>
        <p:nvSpPr>
          <p:cNvPr id="53" name="Hexágono 52"/>
          <p:cNvSpPr/>
          <p:nvPr/>
        </p:nvSpPr>
        <p:spPr>
          <a:xfrm>
            <a:off x="3340831" y="2798066"/>
            <a:ext cx="829085" cy="380949"/>
          </a:xfrm>
          <a:prstGeom prst="hexagon">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smtClean="0"/>
              <a:t>88%</a:t>
            </a:r>
            <a:endParaRPr lang="es-CO" b="1" dirty="0"/>
          </a:p>
        </p:txBody>
      </p:sp>
      <p:sp>
        <p:nvSpPr>
          <p:cNvPr id="54" name="Hexágono 53"/>
          <p:cNvSpPr/>
          <p:nvPr/>
        </p:nvSpPr>
        <p:spPr>
          <a:xfrm>
            <a:off x="3339499" y="3194700"/>
            <a:ext cx="829085" cy="380949"/>
          </a:xfrm>
          <a:prstGeom prst="hexagon">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smtClean="0"/>
              <a:t>96%</a:t>
            </a:r>
            <a:endParaRPr lang="es-CO" b="1" dirty="0"/>
          </a:p>
        </p:txBody>
      </p:sp>
      <p:sp>
        <p:nvSpPr>
          <p:cNvPr id="55" name="Hexágono 54"/>
          <p:cNvSpPr/>
          <p:nvPr/>
        </p:nvSpPr>
        <p:spPr>
          <a:xfrm>
            <a:off x="3340831" y="3591530"/>
            <a:ext cx="829085" cy="380949"/>
          </a:xfrm>
          <a:prstGeom prst="hexagon">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smtClean="0"/>
              <a:t>92%</a:t>
            </a:r>
            <a:endParaRPr lang="es-CO" b="1" dirty="0"/>
          </a:p>
        </p:txBody>
      </p:sp>
      <p:sp>
        <p:nvSpPr>
          <p:cNvPr id="56" name="Hexágono 55"/>
          <p:cNvSpPr/>
          <p:nvPr/>
        </p:nvSpPr>
        <p:spPr>
          <a:xfrm>
            <a:off x="3338167" y="4008815"/>
            <a:ext cx="829085" cy="380949"/>
          </a:xfrm>
          <a:prstGeom prst="hexagon">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smtClean="0"/>
              <a:t>89%</a:t>
            </a:r>
            <a:endParaRPr lang="es-CO" b="1" dirty="0"/>
          </a:p>
        </p:txBody>
      </p:sp>
      <p:sp>
        <p:nvSpPr>
          <p:cNvPr id="57" name="Hexágono 56"/>
          <p:cNvSpPr/>
          <p:nvPr/>
        </p:nvSpPr>
        <p:spPr>
          <a:xfrm>
            <a:off x="3339499" y="4405645"/>
            <a:ext cx="829085" cy="380949"/>
          </a:xfrm>
          <a:prstGeom prst="hexagon">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smtClean="0"/>
              <a:t>86%</a:t>
            </a:r>
            <a:endParaRPr lang="es-CO" b="1" dirty="0"/>
          </a:p>
        </p:txBody>
      </p:sp>
      <p:sp>
        <p:nvSpPr>
          <p:cNvPr id="58" name="Hexágono 57"/>
          <p:cNvSpPr/>
          <p:nvPr/>
        </p:nvSpPr>
        <p:spPr>
          <a:xfrm>
            <a:off x="3339499" y="4806932"/>
            <a:ext cx="829085" cy="380949"/>
          </a:xfrm>
          <a:prstGeom prst="hexagon">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smtClean="0"/>
              <a:t>93%</a:t>
            </a:r>
            <a:endParaRPr lang="es-CO" b="1" dirty="0"/>
          </a:p>
        </p:txBody>
      </p:sp>
      <p:sp>
        <p:nvSpPr>
          <p:cNvPr id="59" name="Hexágono 58"/>
          <p:cNvSpPr/>
          <p:nvPr/>
        </p:nvSpPr>
        <p:spPr>
          <a:xfrm>
            <a:off x="3336835" y="5224217"/>
            <a:ext cx="829085" cy="380949"/>
          </a:xfrm>
          <a:prstGeom prst="hexagon">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smtClean="0"/>
              <a:t>93%</a:t>
            </a:r>
            <a:endParaRPr lang="es-CO" b="1" dirty="0"/>
          </a:p>
        </p:txBody>
      </p:sp>
      <p:sp>
        <p:nvSpPr>
          <p:cNvPr id="60" name="Hexágono 59"/>
          <p:cNvSpPr/>
          <p:nvPr/>
        </p:nvSpPr>
        <p:spPr>
          <a:xfrm>
            <a:off x="3338167" y="5621047"/>
            <a:ext cx="829085" cy="380949"/>
          </a:xfrm>
          <a:prstGeom prst="hexagon">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smtClean="0"/>
              <a:t>92%</a:t>
            </a:r>
            <a:endParaRPr lang="es-CO" b="1" dirty="0"/>
          </a:p>
        </p:txBody>
      </p:sp>
    </p:spTree>
    <p:extLst>
      <p:ext uri="{BB962C8B-B14F-4D97-AF65-F5344CB8AC3E}">
        <p14:creationId xmlns:p14="http://schemas.microsoft.com/office/powerpoint/2010/main" val="29195767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a:spLocks noChangeArrowheads="1"/>
          </p:cNvSpPr>
          <p:nvPr/>
        </p:nvSpPr>
        <p:spPr bwMode="auto">
          <a:xfrm>
            <a:off x="2729056" y="609619"/>
            <a:ext cx="6562862" cy="523220"/>
          </a:xfrm>
          <a:prstGeom prst="rect">
            <a:avLst/>
          </a:prstGeom>
          <a:solidFill>
            <a:schemeClr val="accent3"/>
          </a:solidFill>
          <a:ln>
            <a:noFill/>
          </a:ln>
          <a:extLst/>
        </p:spPr>
        <p:txBody>
          <a:bodyPr wrap="square">
            <a:spAutoFit/>
          </a:bodyPr>
          <a:lstStyle/>
          <a:p>
            <a:pPr algn="ctr" eaLnBrk="1" hangingPunct="1">
              <a:defRPr/>
            </a:pPr>
            <a:r>
              <a:rPr lang="es-CO" sz="2800" b="1" dirty="0" smtClean="0">
                <a:latin typeface="Arial" panose="020B0604020202020204" pitchFamily="34" charset="0"/>
                <a:cs typeface="Arial" panose="020B0604020202020204" pitchFamily="34" charset="0"/>
              </a:rPr>
              <a:t>PROYECCIÓN</a:t>
            </a:r>
            <a:r>
              <a:rPr lang="en-US" sz="2800" b="1" dirty="0" smtClean="0">
                <a:latin typeface="Arial" panose="020B0604020202020204" pitchFamily="34" charset="0"/>
                <a:cs typeface="Arial" panose="020B0604020202020204" pitchFamily="34" charset="0"/>
              </a:rPr>
              <a:t> SOCIAL Y </a:t>
            </a:r>
            <a:r>
              <a:rPr lang="en-US" sz="2800" b="1" dirty="0" err="1" smtClean="0">
                <a:latin typeface="Arial" panose="020B0604020202020204" pitchFamily="34" charset="0"/>
                <a:cs typeface="Arial" panose="020B0604020202020204" pitchFamily="34" charset="0"/>
              </a:rPr>
              <a:t>EXTENSIÓN</a:t>
            </a:r>
            <a:endParaRPr lang="en-US" sz="2800" b="1" dirty="0">
              <a:latin typeface="Arial" panose="020B0604020202020204" pitchFamily="34" charset="0"/>
              <a:cs typeface="Arial" panose="020B0604020202020204" pitchFamily="34" charset="0"/>
            </a:endParaRPr>
          </a:p>
        </p:txBody>
      </p:sp>
      <p:graphicFrame>
        <p:nvGraphicFramePr>
          <p:cNvPr id="3" name="Diagrama 2"/>
          <p:cNvGraphicFramePr/>
          <p:nvPr>
            <p:extLst>
              <p:ext uri="{D42A27DB-BD31-4B8C-83A1-F6EECF244321}">
                <p14:modId xmlns:p14="http://schemas.microsoft.com/office/powerpoint/2010/main" val="1429620163"/>
              </p:ext>
            </p:extLst>
          </p:nvPr>
        </p:nvGraphicFramePr>
        <p:xfrm>
          <a:off x="2267722" y="1383553"/>
          <a:ext cx="7485529" cy="51920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365324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733911" y="2915169"/>
            <a:ext cx="9386047" cy="1200329"/>
          </a:xfrm>
          <a:prstGeom prst="rect">
            <a:avLst/>
          </a:prstGeom>
          <a:noFill/>
        </p:spPr>
        <p:txBody>
          <a:bodyPr wrap="square" rtlCol="0">
            <a:spAutoFit/>
          </a:bodyPr>
          <a:lstStyle/>
          <a:p>
            <a:pPr algn="ctr"/>
            <a:r>
              <a:rPr lang="es-CO" sz="3600" b="1" dirty="0" smtClean="0"/>
              <a:t>POLÍTICA No</a:t>
            </a:r>
            <a:r>
              <a:rPr lang="es-CO" sz="3600" b="1" dirty="0"/>
              <a:t>. </a:t>
            </a:r>
            <a:r>
              <a:rPr lang="es-CO" sz="3600" b="1" dirty="0" smtClean="0"/>
              <a:t>6</a:t>
            </a:r>
            <a:r>
              <a:rPr lang="es-CO" sz="3600" b="1" dirty="0"/>
              <a:t>. Sostenibilidad </a:t>
            </a:r>
            <a:r>
              <a:rPr lang="es-CO" sz="3600" b="1" dirty="0" smtClean="0"/>
              <a:t>Financiera </a:t>
            </a:r>
            <a:r>
              <a:rPr lang="es-CO" sz="3600" b="1" dirty="0"/>
              <a:t>I</a:t>
            </a:r>
            <a:r>
              <a:rPr lang="es-CO" sz="3600" b="1" dirty="0" smtClean="0"/>
              <a:t>nstitucional</a:t>
            </a:r>
            <a:endParaRPr lang="es-CO" sz="3600" b="1" dirty="0"/>
          </a:p>
        </p:txBody>
      </p:sp>
    </p:spTree>
    <p:extLst>
      <p:ext uri="{BB962C8B-B14F-4D97-AF65-F5344CB8AC3E}">
        <p14:creationId xmlns:p14="http://schemas.microsoft.com/office/powerpoint/2010/main" val="23552236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3012011" y="820270"/>
            <a:ext cx="6131989" cy="632012"/>
          </a:xfrm>
          <a:prstGeom prst="rect">
            <a:avLst/>
          </a:prstGeom>
          <a:solidFill>
            <a:srgbClr val="66006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CO" sz="2800" b="1" dirty="0">
                <a:solidFill>
                  <a:schemeClr val="bg1"/>
                </a:solidFill>
                <a:latin typeface="Arial" panose="020B0604020202020204" pitchFamily="34" charset="0"/>
                <a:cs typeface="Arial" panose="020B0604020202020204" pitchFamily="34" charset="0"/>
              </a:rPr>
              <a:t>PRESUPUESTO DE INGRESOS </a:t>
            </a:r>
            <a:endParaRPr lang="es-ES" sz="2800" dirty="0">
              <a:solidFill>
                <a:schemeClr val="bg1"/>
              </a:solidFill>
            </a:endParaRPr>
          </a:p>
        </p:txBody>
      </p:sp>
      <p:graphicFrame>
        <p:nvGraphicFramePr>
          <p:cNvPr id="4" name="Tabla 3"/>
          <p:cNvGraphicFramePr>
            <a:graphicFrameLocks noGrp="1"/>
          </p:cNvGraphicFramePr>
          <p:nvPr>
            <p:extLst>
              <p:ext uri="{D42A27DB-BD31-4B8C-83A1-F6EECF244321}">
                <p14:modId xmlns:p14="http://schemas.microsoft.com/office/powerpoint/2010/main" val="813179538"/>
              </p:ext>
            </p:extLst>
          </p:nvPr>
        </p:nvGraphicFramePr>
        <p:xfrm>
          <a:off x="394886" y="2095379"/>
          <a:ext cx="11546541" cy="3878703"/>
        </p:xfrm>
        <a:graphic>
          <a:graphicData uri="http://schemas.openxmlformats.org/drawingml/2006/table">
            <a:tbl>
              <a:tblPr firstRow="1" firstCol="1" bandRow="1">
                <a:tableStyleId>{C4B1156A-380E-4F78-BDF5-A606A8083BF9}</a:tableStyleId>
              </a:tblPr>
              <a:tblGrid>
                <a:gridCol w="1972149"/>
                <a:gridCol w="4459274"/>
                <a:gridCol w="1704270"/>
                <a:gridCol w="2734221"/>
                <a:gridCol w="676627"/>
              </a:tblGrid>
              <a:tr h="302678">
                <a:tc gridSpan="2">
                  <a:txBody>
                    <a:bodyPr/>
                    <a:lstStyle/>
                    <a:p>
                      <a:pPr marL="0" marR="0" algn="ctr">
                        <a:lnSpc>
                          <a:spcPct val="115000"/>
                        </a:lnSpc>
                        <a:spcBef>
                          <a:spcPts val="0"/>
                        </a:spcBef>
                        <a:spcAft>
                          <a:spcPts val="0"/>
                        </a:spcAft>
                      </a:pPr>
                      <a:r>
                        <a:rPr lang="es-ES" sz="1400" dirty="0">
                          <a:effectLst/>
                        </a:rPr>
                        <a:t>PRESUPUESTO APROBADO</a:t>
                      </a:r>
                      <a:endParaRPr lang="es-CO" sz="2800" dirty="0">
                        <a:solidFill>
                          <a:srgbClr val="000000"/>
                        </a:solidFill>
                        <a:effectLst/>
                        <a:latin typeface="Perpetua" panose="02020502060401020303" pitchFamily="18" charset="0"/>
                        <a:ea typeface="Times New Roman" panose="02020603050405020304" pitchFamily="18" charset="0"/>
                        <a:cs typeface="Times New Roman" panose="02020603050405020304" pitchFamily="18" charset="0"/>
                      </a:endParaRPr>
                    </a:p>
                  </a:txBody>
                  <a:tcPr marL="44450" marR="44450" marT="0" marB="0" anchor="ctr"/>
                </a:tc>
                <a:tc hMerge="1">
                  <a:txBody>
                    <a:bodyPr/>
                    <a:lstStyle/>
                    <a:p>
                      <a:endParaRPr lang="es-CO"/>
                    </a:p>
                  </a:txBody>
                  <a:tcPr/>
                </a:tc>
                <a:tc gridSpan="3">
                  <a:txBody>
                    <a:bodyPr/>
                    <a:lstStyle/>
                    <a:p>
                      <a:pPr marL="0" marR="0" algn="ctr">
                        <a:lnSpc>
                          <a:spcPct val="115000"/>
                        </a:lnSpc>
                        <a:spcBef>
                          <a:spcPts val="0"/>
                        </a:spcBef>
                        <a:spcAft>
                          <a:spcPts val="0"/>
                        </a:spcAft>
                      </a:pPr>
                      <a:r>
                        <a:rPr lang="es-ES" sz="1400" dirty="0">
                          <a:effectLst/>
                        </a:rPr>
                        <a:t>EJECUCIÓN PRESUPUESTAL</a:t>
                      </a:r>
                      <a:endParaRPr lang="es-CO" sz="2800" dirty="0">
                        <a:solidFill>
                          <a:srgbClr val="000000"/>
                        </a:solidFill>
                        <a:effectLst/>
                        <a:latin typeface="Perpetua" panose="02020502060401020303" pitchFamily="18" charset="0"/>
                        <a:ea typeface="Times New Roman" panose="02020603050405020304" pitchFamily="18" charset="0"/>
                        <a:cs typeface="Times New Roman" panose="02020603050405020304" pitchFamily="18" charset="0"/>
                      </a:endParaRPr>
                    </a:p>
                  </a:txBody>
                  <a:tcPr marL="44450" marR="44450" marT="0" marB="0" anchor="ctr"/>
                </a:tc>
                <a:tc hMerge="1">
                  <a:txBody>
                    <a:bodyPr/>
                    <a:lstStyle/>
                    <a:p>
                      <a:endParaRPr lang="es-CO"/>
                    </a:p>
                  </a:txBody>
                  <a:tcPr/>
                </a:tc>
                <a:tc hMerge="1">
                  <a:txBody>
                    <a:bodyPr/>
                    <a:lstStyle/>
                    <a:p>
                      <a:endParaRPr lang="es-CO"/>
                    </a:p>
                  </a:txBody>
                  <a:tcPr/>
                </a:tc>
              </a:tr>
              <a:tr h="302678">
                <a:tc>
                  <a:txBody>
                    <a:bodyPr/>
                    <a:lstStyle/>
                    <a:p>
                      <a:pPr marL="0" marR="0" algn="ctr">
                        <a:lnSpc>
                          <a:spcPct val="115000"/>
                        </a:lnSpc>
                        <a:spcBef>
                          <a:spcPts val="0"/>
                        </a:spcBef>
                        <a:spcAft>
                          <a:spcPts val="0"/>
                        </a:spcAft>
                      </a:pPr>
                      <a:r>
                        <a:rPr lang="es-ES" sz="1400" b="1" dirty="0">
                          <a:effectLst/>
                        </a:rPr>
                        <a:t>VALORES</a:t>
                      </a:r>
                      <a:endParaRPr lang="es-CO" sz="2800" b="1" dirty="0">
                        <a:solidFill>
                          <a:srgbClr val="000000"/>
                        </a:solidFill>
                        <a:effectLst/>
                        <a:latin typeface="Perpetua" panose="02020502060401020303"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lnSpc>
                          <a:spcPct val="115000"/>
                        </a:lnSpc>
                        <a:spcBef>
                          <a:spcPts val="0"/>
                        </a:spcBef>
                        <a:spcAft>
                          <a:spcPts val="0"/>
                        </a:spcAft>
                      </a:pPr>
                      <a:r>
                        <a:rPr lang="es-ES" sz="1400" b="1" dirty="0">
                          <a:effectLst/>
                        </a:rPr>
                        <a:t>RUBROS</a:t>
                      </a:r>
                      <a:endParaRPr lang="es-CO" sz="2800" b="1" dirty="0">
                        <a:solidFill>
                          <a:srgbClr val="000000"/>
                        </a:solidFill>
                        <a:effectLst/>
                        <a:latin typeface="Perpetua" panose="02020502060401020303"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lnSpc>
                          <a:spcPct val="115000"/>
                        </a:lnSpc>
                        <a:spcBef>
                          <a:spcPts val="0"/>
                        </a:spcBef>
                        <a:spcAft>
                          <a:spcPts val="0"/>
                        </a:spcAft>
                      </a:pPr>
                      <a:r>
                        <a:rPr lang="es-ES" sz="1400" b="1" dirty="0">
                          <a:effectLst/>
                        </a:rPr>
                        <a:t>TOTAL RECAUDOS</a:t>
                      </a:r>
                      <a:endParaRPr lang="es-CO" sz="2800" b="1" dirty="0">
                        <a:solidFill>
                          <a:srgbClr val="000000"/>
                        </a:solidFill>
                        <a:effectLst/>
                        <a:latin typeface="Perpetua" panose="02020502060401020303"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lnSpc>
                          <a:spcPct val="115000"/>
                        </a:lnSpc>
                        <a:spcBef>
                          <a:spcPts val="0"/>
                        </a:spcBef>
                        <a:spcAft>
                          <a:spcPts val="0"/>
                        </a:spcAft>
                      </a:pPr>
                      <a:r>
                        <a:rPr lang="es-ES" sz="1400" b="1" dirty="0">
                          <a:effectLst/>
                        </a:rPr>
                        <a:t>SALDO POR RECAUDAR</a:t>
                      </a:r>
                      <a:endParaRPr lang="es-CO" sz="2800" b="1" dirty="0">
                        <a:solidFill>
                          <a:srgbClr val="000000"/>
                        </a:solidFill>
                        <a:effectLst/>
                        <a:latin typeface="Perpetua" panose="02020502060401020303"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lnSpc>
                          <a:spcPct val="115000"/>
                        </a:lnSpc>
                        <a:spcBef>
                          <a:spcPts val="0"/>
                        </a:spcBef>
                        <a:spcAft>
                          <a:spcPts val="0"/>
                        </a:spcAft>
                      </a:pPr>
                      <a:r>
                        <a:rPr lang="es-ES" sz="1400" b="1" dirty="0">
                          <a:effectLst/>
                        </a:rPr>
                        <a:t>%</a:t>
                      </a:r>
                      <a:endParaRPr lang="es-CO" sz="2800" b="1" dirty="0">
                        <a:solidFill>
                          <a:srgbClr val="000000"/>
                        </a:solidFill>
                        <a:effectLst/>
                        <a:latin typeface="Perpetua" panose="02020502060401020303" pitchFamily="18" charset="0"/>
                        <a:ea typeface="Times New Roman" panose="02020603050405020304" pitchFamily="18" charset="0"/>
                        <a:cs typeface="Times New Roman" panose="02020603050405020304" pitchFamily="18" charset="0"/>
                      </a:endParaRPr>
                    </a:p>
                  </a:txBody>
                  <a:tcPr marL="44450" marR="44450" marT="0" marB="0" anchor="ctr"/>
                </a:tc>
              </a:tr>
              <a:tr h="467621">
                <a:tc>
                  <a:txBody>
                    <a:bodyPr/>
                    <a:lstStyle/>
                    <a:p>
                      <a:pPr marL="0" marR="0" algn="ctr">
                        <a:lnSpc>
                          <a:spcPct val="115000"/>
                        </a:lnSpc>
                        <a:spcBef>
                          <a:spcPts val="0"/>
                        </a:spcBef>
                        <a:spcAft>
                          <a:spcPts val="0"/>
                        </a:spcAft>
                      </a:pPr>
                      <a:r>
                        <a:rPr lang="es-ES" sz="1400" b="1" dirty="0">
                          <a:effectLst/>
                        </a:rPr>
                        <a:t>87.853.073.988,00</a:t>
                      </a:r>
                      <a:endParaRPr lang="es-CO" sz="2800" b="1" dirty="0">
                        <a:solidFill>
                          <a:srgbClr val="000000"/>
                        </a:solidFill>
                        <a:effectLst/>
                        <a:latin typeface="Perpetua" panose="02020502060401020303"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lnSpc>
                          <a:spcPct val="115000"/>
                        </a:lnSpc>
                        <a:spcBef>
                          <a:spcPts val="0"/>
                        </a:spcBef>
                        <a:spcAft>
                          <a:spcPts val="0"/>
                        </a:spcAft>
                      </a:pPr>
                      <a:r>
                        <a:rPr lang="es-ES" sz="1400" b="1" dirty="0">
                          <a:effectLst/>
                        </a:rPr>
                        <a:t>PRESUPUESTO DE INGRESOS Y TESORERÍA</a:t>
                      </a:r>
                      <a:endParaRPr lang="es-CO" sz="2800" b="1" dirty="0">
                        <a:solidFill>
                          <a:srgbClr val="000000"/>
                        </a:solidFill>
                        <a:effectLst/>
                        <a:latin typeface="Perpetua" panose="02020502060401020303"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lnSpc>
                          <a:spcPct val="115000"/>
                        </a:lnSpc>
                        <a:spcBef>
                          <a:spcPts val="0"/>
                        </a:spcBef>
                        <a:spcAft>
                          <a:spcPts val="0"/>
                        </a:spcAft>
                      </a:pPr>
                      <a:r>
                        <a:rPr lang="es-ES" sz="1400" b="1" dirty="0">
                          <a:effectLst/>
                        </a:rPr>
                        <a:t>77.778.174.296,42</a:t>
                      </a:r>
                      <a:endParaRPr lang="es-CO" sz="2800" b="1" dirty="0">
                        <a:solidFill>
                          <a:srgbClr val="000000"/>
                        </a:solidFill>
                        <a:effectLst/>
                        <a:latin typeface="Perpetua" panose="02020502060401020303"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lnSpc>
                          <a:spcPct val="115000"/>
                        </a:lnSpc>
                        <a:spcBef>
                          <a:spcPts val="0"/>
                        </a:spcBef>
                        <a:spcAft>
                          <a:spcPts val="0"/>
                        </a:spcAft>
                      </a:pPr>
                      <a:r>
                        <a:rPr lang="es-ES" sz="1400" b="1" dirty="0">
                          <a:effectLst/>
                        </a:rPr>
                        <a:t>10.074.899.691,58</a:t>
                      </a:r>
                      <a:endParaRPr lang="es-CO" sz="2800" b="1" dirty="0">
                        <a:solidFill>
                          <a:srgbClr val="000000"/>
                        </a:solidFill>
                        <a:effectLst/>
                        <a:latin typeface="Perpetua" panose="02020502060401020303"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lnSpc>
                          <a:spcPct val="115000"/>
                        </a:lnSpc>
                        <a:spcBef>
                          <a:spcPts val="0"/>
                        </a:spcBef>
                        <a:spcAft>
                          <a:spcPts val="0"/>
                        </a:spcAft>
                      </a:pPr>
                      <a:r>
                        <a:rPr lang="es-ES" sz="1400" b="1" dirty="0">
                          <a:effectLst/>
                        </a:rPr>
                        <a:t>89%</a:t>
                      </a:r>
                      <a:endParaRPr lang="es-CO" sz="2800" b="1" dirty="0">
                        <a:solidFill>
                          <a:srgbClr val="000000"/>
                        </a:solidFill>
                        <a:effectLst/>
                        <a:latin typeface="Perpetua" panose="02020502060401020303" pitchFamily="18" charset="0"/>
                        <a:ea typeface="Times New Roman" panose="02020603050405020304" pitchFamily="18" charset="0"/>
                        <a:cs typeface="Times New Roman" panose="02020603050405020304" pitchFamily="18" charset="0"/>
                      </a:endParaRPr>
                    </a:p>
                  </a:txBody>
                  <a:tcPr marL="44450" marR="44450" marT="0" marB="0" anchor="ctr"/>
                </a:tc>
              </a:tr>
              <a:tr h="467621">
                <a:tc>
                  <a:txBody>
                    <a:bodyPr/>
                    <a:lstStyle/>
                    <a:p>
                      <a:pPr marL="0" marR="0" algn="ctr">
                        <a:lnSpc>
                          <a:spcPct val="115000"/>
                        </a:lnSpc>
                        <a:spcBef>
                          <a:spcPts val="0"/>
                        </a:spcBef>
                        <a:spcAft>
                          <a:spcPts val="0"/>
                        </a:spcAft>
                      </a:pPr>
                      <a:r>
                        <a:rPr lang="es-ES" sz="1400" b="1" dirty="0">
                          <a:effectLst/>
                        </a:rPr>
                        <a:t>58.833.975.826,00</a:t>
                      </a:r>
                      <a:endParaRPr lang="es-CO" sz="2800" b="1" dirty="0">
                        <a:solidFill>
                          <a:srgbClr val="000000"/>
                        </a:solidFill>
                        <a:effectLst/>
                        <a:latin typeface="Perpetua" panose="02020502060401020303"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lnSpc>
                          <a:spcPct val="115000"/>
                        </a:lnSpc>
                        <a:spcBef>
                          <a:spcPts val="0"/>
                        </a:spcBef>
                        <a:spcAft>
                          <a:spcPts val="0"/>
                        </a:spcAft>
                      </a:pPr>
                      <a:r>
                        <a:rPr lang="es-ES" sz="1400" b="1" dirty="0">
                          <a:effectLst/>
                        </a:rPr>
                        <a:t>INGRESOS NO TRIBUTARIOS APROBADOS</a:t>
                      </a:r>
                      <a:endParaRPr lang="es-CO" sz="2800" b="1" dirty="0">
                        <a:solidFill>
                          <a:srgbClr val="000000"/>
                        </a:solidFill>
                        <a:effectLst/>
                        <a:latin typeface="Perpetua" panose="02020502060401020303"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lnSpc>
                          <a:spcPct val="115000"/>
                        </a:lnSpc>
                        <a:spcBef>
                          <a:spcPts val="0"/>
                        </a:spcBef>
                        <a:spcAft>
                          <a:spcPts val="0"/>
                        </a:spcAft>
                      </a:pPr>
                      <a:r>
                        <a:rPr lang="es-ES" sz="1400" b="1" dirty="0">
                          <a:effectLst/>
                        </a:rPr>
                        <a:t>49.736.771.192,00</a:t>
                      </a:r>
                      <a:endParaRPr lang="es-CO" sz="2800" b="1" dirty="0">
                        <a:solidFill>
                          <a:srgbClr val="000000"/>
                        </a:solidFill>
                        <a:effectLst/>
                        <a:latin typeface="Perpetua" panose="02020502060401020303"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lnSpc>
                          <a:spcPct val="115000"/>
                        </a:lnSpc>
                        <a:spcBef>
                          <a:spcPts val="0"/>
                        </a:spcBef>
                        <a:spcAft>
                          <a:spcPts val="0"/>
                        </a:spcAft>
                      </a:pPr>
                      <a:r>
                        <a:rPr lang="es-ES" sz="1400" b="1" dirty="0">
                          <a:effectLst/>
                        </a:rPr>
                        <a:t>9.097.204.634,00</a:t>
                      </a:r>
                      <a:endParaRPr lang="es-CO" sz="2800" b="1" dirty="0">
                        <a:solidFill>
                          <a:srgbClr val="000000"/>
                        </a:solidFill>
                        <a:effectLst/>
                        <a:latin typeface="Perpetua" panose="02020502060401020303"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lnSpc>
                          <a:spcPct val="115000"/>
                        </a:lnSpc>
                        <a:spcBef>
                          <a:spcPts val="0"/>
                        </a:spcBef>
                        <a:spcAft>
                          <a:spcPts val="0"/>
                        </a:spcAft>
                      </a:pPr>
                      <a:r>
                        <a:rPr lang="es-ES" sz="1400" b="1" dirty="0">
                          <a:effectLst/>
                        </a:rPr>
                        <a:t>85%</a:t>
                      </a:r>
                      <a:endParaRPr lang="es-CO" sz="2800" b="1" dirty="0">
                        <a:solidFill>
                          <a:srgbClr val="000000"/>
                        </a:solidFill>
                        <a:effectLst/>
                        <a:latin typeface="Perpetua" panose="02020502060401020303" pitchFamily="18" charset="0"/>
                        <a:ea typeface="Times New Roman" panose="02020603050405020304" pitchFamily="18" charset="0"/>
                        <a:cs typeface="Times New Roman" panose="02020603050405020304" pitchFamily="18" charset="0"/>
                      </a:endParaRPr>
                    </a:p>
                  </a:txBody>
                  <a:tcPr marL="44450" marR="44450" marT="0" marB="0" anchor="ctr"/>
                </a:tc>
              </a:tr>
              <a:tr h="467621">
                <a:tc>
                  <a:txBody>
                    <a:bodyPr/>
                    <a:lstStyle/>
                    <a:p>
                      <a:pPr marL="0" marR="0" algn="ctr">
                        <a:lnSpc>
                          <a:spcPct val="115000"/>
                        </a:lnSpc>
                        <a:spcBef>
                          <a:spcPts val="0"/>
                        </a:spcBef>
                        <a:spcAft>
                          <a:spcPts val="0"/>
                        </a:spcAft>
                      </a:pPr>
                      <a:r>
                        <a:rPr lang="es-ES" sz="1400" b="0" dirty="0">
                          <a:effectLst/>
                        </a:rPr>
                        <a:t>53.104.057.002,00</a:t>
                      </a:r>
                      <a:endParaRPr lang="es-CO" sz="2800" b="0" dirty="0">
                        <a:solidFill>
                          <a:srgbClr val="000000"/>
                        </a:solidFill>
                        <a:effectLst/>
                        <a:latin typeface="Perpetua" panose="02020502060401020303"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lnSpc>
                          <a:spcPct val="115000"/>
                        </a:lnSpc>
                        <a:spcBef>
                          <a:spcPts val="0"/>
                        </a:spcBef>
                        <a:spcAft>
                          <a:spcPts val="0"/>
                        </a:spcAft>
                      </a:pPr>
                      <a:r>
                        <a:rPr lang="es-ES" sz="1400" dirty="0">
                          <a:effectLst/>
                        </a:rPr>
                        <a:t>VENTA DE SERVICIOS EDUCATIVOS.</a:t>
                      </a:r>
                      <a:endParaRPr lang="es-CO" sz="2800" dirty="0">
                        <a:solidFill>
                          <a:srgbClr val="000000"/>
                        </a:solidFill>
                        <a:effectLst/>
                        <a:latin typeface="Perpetua" panose="02020502060401020303"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lnSpc>
                          <a:spcPct val="115000"/>
                        </a:lnSpc>
                        <a:spcBef>
                          <a:spcPts val="0"/>
                        </a:spcBef>
                        <a:spcAft>
                          <a:spcPts val="0"/>
                        </a:spcAft>
                      </a:pPr>
                      <a:r>
                        <a:rPr lang="es-ES" sz="1400" dirty="0">
                          <a:effectLst/>
                        </a:rPr>
                        <a:t>43.853.942.308,36</a:t>
                      </a:r>
                      <a:endParaRPr lang="es-CO" sz="2800" dirty="0">
                        <a:solidFill>
                          <a:srgbClr val="000000"/>
                        </a:solidFill>
                        <a:effectLst/>
                        <a:latin typeface="Perpetua" panose="02020502060401020303"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lnSpc>
                          <a:spcPct val="115000"/>
                        </a:lnSpc>
                        <a:spcBef>
                          <a:spcPts val="0"/>
                        </a:spcBef>
                        <a:spcAft>
                          <a:spcPts val="0"/>
                        </a:spcAft>
                      </a:pPr>
                      <a:r>
                        <a:rPr lang="es-ES" sz="1400">
                          <a:effectLst/>
                        </a:rPr>
                        <a:t>9.250.114.693,64</a:t>
                      </a:r>
                      <a:endParaRPr lang="es-CO" sz="2800">
                        <a:solidFill>
                          <a:srgbClr val="000000"/>
                        </a:solidFill>
                        <a:effectLst/>
                        <a:latin typeface="Perpetua" panose="02020502060401020303"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lnSpc>
                          <a:spcPct val="115000"/>
                        </a:lnSpc>
                        <a:spcBef>
                          <a:spcPts val="0"/>
                        </a:spcBef>
                        <a:spcAft>
                          <a:spcPts val="0"/>
                        </a:spcAft>
                      </a:pPr>
                      <a:r>
                        <a:rPr lang="es-ES" sz="1400">
                          <a:effectLst/>
                        </a:rPr>
                        <a:t>83%</a:t>
                      </a:r>
                      <a:endParaRPr lang="es-CO" sz="2800">
                        <a:solidFill>
                          <a:srgbClr val="000000"/>
                        </a:solidFill>
                        <a:effectLst/>
                        <a:latin typeface="Perpetua" panose="02020502060401020303" pitchFamily="18" charset="0"/>
                        <a:ea typeface="Times New Roman" panose="02020603050405020304" pitchFamily="18" charset="0"/>
                        <a:cs typeface="Times New Roman" panose="02020603050405020304" pitchFamily="18" charset="0"/>
                      </a:endParaRPr>
                    </a:p>
                  </a:txBody>
                  <a:tcPr marL="44450" marR="44450" marT="0" marB="0" anchor="ctr"/>
                </a:tc>
              </a:tr>
              <a:tr h="467621">
                <a:tc>
                  <a:txBody>
                    <a:bodyPr/>
                    <a:lstStyle/>
                    <a:p>
                      <a:pPr marL="0" marR="0" algn="ctr">
                        <a:lnSpc>
                          <a:spcPct val="115000"/>
                        </a:lnSpc>
                        <a:spcBef>
                          <a:spcPts val="0"/>
                        </a:spcBef>
                        <a:spcAft>
                          <a:spcPts val="0"/>
                        </a:spcAft>
                      </a:pPr>
                      <a:r>
                        <a:rPr lang="es-ES" sz="1400" b="0" dirty="0">
                          <a:effectLst/>
                        </a:rPr>
                        <a:t>1.220.748.711,00</a:t>
                      </a:r>
                      <a:endParaRPr lang="es-CO" sz="2800" b="0" dirty="0">
                        <a:solidFill>
                          <a:srgbClr val="000000"/>
                        </a:solidFill>
                        <a:effectLst/>
                        <a:latin typeface="Perpetua" panose="02020502060401020303"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lnSpc>
                          <a:spcPct val="115000"/>
                        </a:lnSpc>
                        <a:spcBef>
                          <a:spcPts val="0"/>
                        </a:spcBef>
                        <a:spcAft>
                          <a:spcPts val="0"/>
                        </a:spcAft>
                      </a:pPr>
                      <a:r>
                        <a:rPr lang="es-ES" sz="1400" dirty="0">
                          <a:effectLst/>
                        </a:rPr>
                        <a:t>VENTA DE OTROS SERVICIOS.</a:t>
                      </a:r>
                      <a:endParaRPr lang="es-CO" sz="2800" dirty="0">
                        <a:solidFill>
                          <a:srgbClr val="000000"/>
                        </a:solidFill>
                        <a:effectLst/>
                        <a:latin typeface="Perpetua" panose="02020502060401020303"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lnSpc>
                          <a:spcPct val="115000"/>
                        </a:lnSpc>
                        <a:spcBef>
                          <a:spcPts val="0"/>
                        </a:spcBef>
                        <a:spcAft>
                          <a:spcPts val="0"/>
                        </a:spcAft>
                      </a:pPr>
                      <a:r>
                        <a:rPr lang="es-ES" sz="1400">
                          <a:effectLst/>
                        </a:rPr>
                        <a:t>1.052.069.632,00</a:t>
                      </a:r>
                      <a:endParaRPr lang="es-CO" sz="2800">
                        <a:solidFill>
                          <a:srgbClr val="000000"/>
                        </a:solidFill>
                        <a:effectLst/>
                        <a:latin typeface="Perpetua" panose="02020502060401020303"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lnSpc>
                          <a:spcPct val="115000"/>
                        </a:lnSpc>
                        <a:spcBef>
                          <a:spcPts val="0"/>
                        </a:spcBef>
                        <a:spcAft>
                          <a:spcPts val="0"/>
                        </a:spcAft>
                      </a:pPr>
                      <a:r>
                        <a:rPr lang="es-ES" sz="1400" dirty="0">
                          <a:effectLst/>
                        </a:rPr>
                        <a:t>168.679.079,00</a:t>
                      </a:r>
                      <a:endParaRPr lang="es-CO" sz="2800" dirty="0">
                        <a:solidFill>
                          <a:srgbClr val="000000"/>
                        </a:solidFill>
                        <a:effectLst/>
                        <a:latin typeface="Perpetua" panose="02020502060401020303"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lnSpc>
                          <a:spcPct val="115000"/>
                        </a:lnSpc>
                        <a:spcBef>
                          <a:spcPts val="0"/>
                        </a:spcBef>
                        <a:spcAft>
                          <a:spcPts val="0"/>
                        </a:spcAft>
                      </a:pPr>
                      <a:r>
                        <a:rPr lang="es-ES" sz="1400">
                          <a:effectLst/>
                        </a:rPr>
                        <a:t>86%</a:t>
                      </a:r>
                      <a:endParaRPr lang="es-CO" sz="2800">
                        <a:solidFill>
                          <a:srgbClr val="000000"/>
                        </a:solidFill>
                        <a:effectLst/>
                        <a:latin typeface="Perpetua" panose="02020502060401020303" pitchFamily="18" charset="0"/>
                        <a:ea typeface="Times New Roman" panose="02020603050405020304" pitchFamily="18" charset="0"/>
                        <a:cs typeface="Times New Roman" panose="02020603050405020304" pitchFamily="18" charset="0"/>
                      </a:endParaRPr>
                    </a:p>
                  </a:txBody>
                  <a:tcPr marL="44450" marR="44450" marT="0" marB="0" anchor="ctr"/>
                </a:tc>
              </a:tr>
              <a:tr h="467621">
                <a:tc>
                  <a:txBody>
                    <a:bodyPr/>
                    <a:lstStyle/>
                    <a:p>
                      <a:pPr marL="0" marR="0" algn="ctr">
                        <a:lnSpc>
                          <a:spcPct val="115000"/>
                        </a:lnSpc>
                        <a:spcBef>
                          <a:spcPts val="0"/>
                        </a:spcBef>
                        <a:spcAft>
                          <a:spcPts val="0"/>
                        </a:spcAft>
                      </a:pPr>
                      <a:r>
                        <a:rPr lang="es-ES" sz="1400" b="0" dirty="0">
                          <a:effectLst/>
                        </a:rPr>
                        <a:t>4.509.170.113,00</a:t>
                      </a:r>
                      <a:endParaRPr lang="es-CO" sz="2800" b="0" dirty="0">
                        <a:solidFill>
                          <a:srgbClr val="000000"/>
                        </a:solidFill>
                        <a:effectLst/>
                        <a:latin typeface="Perpetua" panose="02020502060401020303"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lnSpc>
                          <a:spcPct val="115000"/>
                        </a:lnSpc>
                        <a:spcBef>
                          <a:spcPts val="0"/>
                        </a:spcBef>
                        <a:spcAft>
                          <a:spcPts val="0"/>
                        </a:spcAft>
                      </a:pPr>
                      <a:r>
                        <a:rPr lang="es-ES" sz="1400" dirty="0">
                          <a:effectLst/>
                        </a:rPr>
                        <a:t>OTROS INGRESOS NO TRIBUTARIOS</a:t>
                      </a:r>
                      <a:endParaRPr lang="es-CO" sz="2800" dirty="0">
                        <a:solidFill>
                          <a:srgbClr val="000000"/>
                        </a:solidFill>
                        <a:effectLst/>
                        <a:latin typeface="Perpetua" panose="02020502060401020303"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lnSpc>
                          <a:spcPct val="115000"/>
                        </a:lnSpc>
                        <a:spcBef>
                          <a:spcPts val="0"/>
                        </a:spcBef>
                        <a:spcAft>
                          <a:spcPts val="0"/>
                        </a:spcAft>
                      </a:pPr>
                      <a:r>
                        <a:rPr lang="es-ES" sz="1400">
                          <a:effectLst/>
                        </a:rPr>
                        <a:t>4.830.759.251,75</a:t>
                      </a:r>
                      <a:endParaRPr lang="es-CO" sz="2800">
                        <a:solidFill>
                          <a:srgbClr val="000000"/>
                        </a:solidFill>
                        <a:effectLst/>
                        <a:latin typeface="Perpetua" panose="02020502060401020303"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lnSpc>
                          <a:spcPct val="115000"/>
                        </a:lnSpc>
                        <a:spcBef>
                          <a:spcPts val="0"/>
                        </a:spcBef>
                        <a:spcAft>
                          <a:spcPts val="0"/>
                        </a:spcAft>
                      </a:pPr>
                      <a:r>
                        <a:rPr lang="es-ES" sz="1400" dirty="0">
                          <a:effectLst/>
                        </a:rPr>
                        <a:t>(321.589.138,75)</a:t>
                      </a:r>
                      <a:endParaRPr lang="es-CO" sz="2800" dirty="0">
                        <a:solidFill>
                          <a:srgbClr val="000000"/>
                        </a:solidFill>
                        <a:effectLst/>
                        <a:latin typeface="Perpetua" panose="02020502060401020303"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lnSpc>
                          <a:spcPct val="115000"/>
                        </a:lnSpc>
                        <a:spcBef>
                          <a:spcPts val="0"/>
                        </a:spcBef>
                        <a:spcAft>
                          <a:spcPts val="0"/>
                        </a:spcAft>
                      </a:pPr>
                      <a:r>
                        <a:rPr lang="es-ES" sz="1400">
                          <a:effectLst/>
                        </a:rPr>
                        <a:t>107%</a:t>
                      </a:r>
                      <a:endParaRPr lang="es-CO" sz="2800">
                        <a:solidFill>
                          <a:srgbClr val="000000"/>
                        </a:solidFill>
                        <a:effectLst/>
                        <a:latin typeface="Perpetua" panose="02020502060401020303" pitchFamily="18" charset="0"/>
                        <a:ea typeface="Times New Roman" panose="02020603050405020304" pitchFamily="18" charset="0"/>
                        <a:cs typeface="Times New Roman" panose="02020603050405020304" pitchFamily="18" charset="0"/>
                      </a:endParaRPr>
                    </a:p>
                  </a:txBody>
                  <a:tcPr marL="44450" marR="44450" marT="0" marB="0" anchor="ctr"/>
                </a:tc>
              </a:tr>
              <a:tr h="467621">
                <a:tc>
                  <a:txBody>
                    <a:bodyPr/>
                    <a:lstStyle/>
                    <a:p>
                      <a:pPr marL="0" marR="0" algn="ctr">
                        <a:lnSpc>
                          <a:spcPct val="115000"/>
                        </a:lnSpc>
                        <a:spcBef>
                          <a:spcPts val="0"/>
                        </a:spcBef>
                        <a:spcAft>
                          <a:spcPts val="0"/>
                        </a:spcAft>
                      </a:pPr>
                      <a:r>
                        <a:rPr lang="es-ES" sz="1400" b="1" dirty="0">
                          <a:effectLst/>
                        </a:rPr>
                        <a:t>12.584.672.128,00</a:t>
                      </a:r>
                      <a:endParaRPr lang="es-CO" sz="2800" b="1" dirty="0">
                        <a:solidFill>
                          <a:srgbClr val="000000"/>
                        </a:solidFill>
                        <a:effectLst/>
                        <a:latin typeface="Perpetua" panose="02020502060401020303"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lnSpc>
                          <a:spcPct val="115000"/>
                        </a:lnSpc>
                        <a:spcBef>
                          <a:spcPts val="0"/>
                        </a:spcBef>
                        <a:spcAft>
                          <a:spcPts val="0"/>
                        </a:spcAft>
                      </a:pPr>
                      <a:r>
                        <a:rPr lang="es-ES" sz="1400" b="1" dirty="0">
                          <a:effectLst/>
                        </a:rPr>
                        <a:t>TRANSFERENCIAS Y APORTES APROBADOS</a:t>
                      </a:r>
                      <a:endParaRPr lang="es-CO" sz="2800" b="1" dirty="0">
                        <a:solidFill>
                          <a:srgbClr val="000000"/>
                        </a:solidFill>
                        <a:effectLst/>
                        <a:latin typeface="Perpetua" panose="02020502060401020303"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lnSpc>
                          <a:spcPct val="115000"/>
                        </a:lnSpc>
                        <a:spcBef>
                          <a:spcPts val="0"/>
                        </a:spcBef>
                        <a:spcAft>
                          <a:spcPts val="0"/>
                        </a:spcAft>
                      </a:pPr>
                      <a:r>
                        <a:rPr lang="es-ES" sz="1400" b="1">
                          <a:effectLst/>
                        </a:rPr>
                        <a:t>11.477.278.422,44</a:t>
                      </a:r>
                      <a:endParaRPr lang="es-CO" sz="2800" b="1">
                        <a:solidFill>
                          <a:srgbClr val="000000"/>
                        </a:solidFill>
                        <a:effectLst/>
                        <a:latin typeface="Perpetua" panose="02020502060401020303"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lnSpc>
                          <a:spcPct val="115000"/>
                        </a:lnSpc>
                        <a:spcBef>
                          <a:spcPts val="0"/>
                        </a:spcBef>
                        <a:spcAft>
                          <a:spcPts val="0"/>
                        </a:spcAft>
                      </a:pPr>
                      <a:r>
                        <a:rPr lang="es-ES" sz="1400" b="1" dirty="0">
                          <a:effectLst/>
                        </a:rPr>
                        <a:t>1.107.393.705,56</a:t>
                      </a:r>
                      <a:endParaRPr lang="es-CO" sz="2800" b="1" dirty="0">
                        <a:solidFill>
                          <a:srgbClr val="000000"/>
                        </a:solidFill>
                        <a:effectLst/>
                        <a:latin typeface="Perpetua" panose="02020502060401020303"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lnSpc>
                          <a:spcPct val="115000"/>
                        </a:lnSpc>
                        <a:spcBef>
                          <a:spcPts val="0"/>
                        </a:spcBef>
                        <a:spcAft>
                          <a:spcPts val="0"/>
                        </a:spcAft>
                      </a:pPr>
                      <a:r>
                        <a:rPr lang="es-ES" sz="1400" b="1" dirty="0">
                          <a:effectLst/>
                        </a:rPr>
                        <a:t>91%</a:t>
                      </a:r>
                      <a:endParaRPr lang="es-CO" sz="2800" b="1" dirty="0">
                        <a:solidFill>
                          <a:srgbClr val="000000"/>
                        </a:solidFill>
                        <a:effectLst/>
                        <a:latin typeface="Perpetua" panose="02020502060401020303" pitchFamily="18" charset="0"/>
                        <a:ea typeface="Times New Roman" panose="02020603050405020304" pitchFamily="18" charset="0"/>
                        <a:cs typeface="Times New Roman" panose="02020603050405020304" pitchFamily="18" charset="0"/>
                      </a:endParaRPr>
                    </a:p>
                  </a:txBody>
                  <a:tcPr marL="44450" marR="44450" marT="0" marB="0" anchor="ctr"/>
                </a:tc>
              </a:tr>
              <a:tr h="467621">
                <a:tc>
                  <a:txBody>
                    <a:bodyPr/>
                    <a:lstStyle/>
                    <a:p>
                      <a:pPr marL="0" marR="0" algn="ctr">
                        <a:lnSpc>
                          <a:spcPct val="115000"/>
                        </a:lnSpc>
                        <a:spcBef>
                          <a:spcPts val="0"/>
                        </a:spcBef>
                        <a:spcAft>
                          <a:spcPts val="0"/>
                        </a:spcAft>
                      </a:pPr>
                      <a:r>
                        <a:rPr lang="es-ES" sz="1400" b="1" dirty="0">
                          <a:effectLst/>
                        </a:rPr>
                        <a:t>16.434.426.034,00</a:t>
                      </a:r>
                      <a:endParaRPr lang="es-CO" sz="2800" b="1" dirty="0">
                        <a:solidFill>
                          <a:srgbClr val="000000"/>
                        </a:solidFill>
                        <a:effectLst/>
                        <a:latin typeface="Perpetua" panose="02020502060401020303"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lnSpc>
                          <a:spcPct val="115000"/>
                        </a:lnSpc>
                        <a:spcBef>
                          <a:spcPts val="0"/>
                        </a:spcBef>
                        <a:spcAft>
                          <a:spcPts val="0"/>
                        </a:spcAft>
                      </a:pPr>
                      <a:r>
                        <a:rPr lang="es-ES" sz="1400" b="1" dirty="0">
                          <a:effectLst/>
                        </a:rPr>
                        <a:t>RECURSOS DE CAPITAL APROBADOS</a:t>
                      </a:r>
                      <a:endParaRPr lang="es-CO" sz="2800" b="1" dirty="0">
                        <a:solidFill>
                          <a:srgbClr val="000000"/>
                        </a:solidFill>
                        <a:effectLst/>
                        <a:latin typeface="Perpetua" panose="02020502060401020303"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lnSpc>
                          <a:spcPct val="115000"/>
                        </a:lnSpc>
                        <a:spcBef>
                          <a:spcPts val="0"/>
                        </a:spcBef>
                        <a:spcAft>
                          <a:spcPts val="0"/>
                        </a:spcAft>
                      </a:pPr>
                      <a:r>
                        <a:rPr lang="es-ES" sz="1400" b="1" dirty="0">
                          <a:effectLst/>
                        </a:rPr>
                        <a:t>16.564.124.681,87</a:t>
                      </a:r>
                      <a:endParaRPr lang="es-CO" sz="2800" b="1" dirty="0">
                        <a:solidFill>
                          <a:srgbClr val="000000"/>
                        </a:solidFill>
                        <a:effectLst/>
                        <a:latin typeface="Perpetua" panose="02020502060401020303"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lnSpc>
                          <a:spcPct val="115000"/>
                        </a:lnSpc>
                        <a:spcBef>
                          <a:spcPts val="0"/>
                        </a:spcBef>
                        <a:spcAft>
                          <a:spcPts val="0"/>
                        </a:spcAft>
                      </a:pPr>
                      <a:r>
                        <a:rPr lang="es-ES" sz="1400" b="1" dirty="0">
                          <a:effectLst/>
                        </a:rPr>
                        <a:t>(129.698.647,87)</a:t>
                      </a:r>
                      <a:endParaRPr lang="es-CO" sz="2800" b="1" dirty="0">
                        <a:solidFill>
                          <a:srgbClr val="000000"/>
                        </a:solidFill>
                        <a:effectLst/>
                        <a:latin typeface="Perpetua" panose="02020502060401020303"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lnSpc>
                          <a:spcPct val="115000"/>
                        </a:lnSpc>
                        <a:spcBef>
                          <a:spcPts val="0"/>
                        </a:spcBef>
                        <a:spcAft>
                          <a:spcPts val="0"/>
                        </a:spcAft>
                      </a:pPr>
                      <a:r>
                        <a:rPr lang="es-ES" sz="1400" b="1" dirty="0">
                          <a:effectLst/>
                        </a:rPr>
                        <a:t>101%</a:t>
                      </a:r>
                      <a:endParaRPr lang="es-CO" sz="2800" b="1" dirty="0">
                        <a:solidFill>
                          <a:srgbClr val="000000"/>
                        </a:solidFill>
                        <a:effectLst/>
                        <a:latin typeface="Perpetua" panose="02020502060401020303" pitchFamily="18" charset="0"/>
                        <a:ea typeface="Times New Roman" panose="02020603050405020304" pitchFamily="18" charset="0"/>
                        <a:cs typeface="Times New Roman" panose="02020603050405020304" pitchFamily="18" charset="0"/>
                      </a:endParaRPr>
                    </a:p>
                  </a:txBody>
                  <a:tcPr marL="44450" marR="44450" marT="0" marB="0" anchor="ctr"/>
                </a:tc>
              </a:tr>
            </a:tbl>
          </a:graphicData>
        </a:graphic>
      </p:graphicFrame>
    </p:spTree>
    <p:extLst>
      <p:ext uri="{BB962C8B-B14F-4D97-AF65-F5344CB8AC3E}">
        <p14:creationId xmlns:p14="http://schemas.microsoft.com/office/powerpoint/2010/main" val="271987753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3012011" y="820270"/>
            <a:ext cx="6131989" cy="632012"/>
          </a:xfrm>
          <a:prstGeom prst="rect">
            <a:avLst/>
          </a:prstGeom>
          <a:solidFill>
            <a:srgbClr val="66006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CO" sz="2800" b="1" dirty="0">
                <a:solidFill>
                  <a:schemeClr val="bg1"/>
                </a:solidFill>
                <a:latin typeface="Arial" panose="020B0604020202020204" pitchFamily="34" charset="0"/>
                <a:cs typeface="Arial" panose="020B0604020202020204" pitchFamily="34" charset="0"/>
              </a:rPr>
              <a:t>PRESUPUESTO DE </a:t>
            </a:r>
            <a:r>
              <a:rPr lang="es-CO" sz="2800" b="1" dirty="0" smtClean="0">
                <a:solidFill>
                  <a:schemeClr val="bg1"/>
                </a:solidFill>
                <a:latin typeface="Arial" panose="020B0604020202020204" pitchFamily="34" charset="0"/>
                <a:cs typeface="Arial" panose="020B0604020202020204" pitchFamily="34" charset="0"/>
              </a:rPr>
              <a:t>GASTOS</a:t>
            </a:r>
            <a:endParaRPr lang="es-ES" sz="2800" dirty="0">
              <a:solidFill>
                <a:schemeClr val="bg1"/>
              </a:solidFill>
            </a:endParaRPr>
          </a:p>
        </p:txBody>
      </p:sp>
      <p:graphicFrame>
        <p:nvGraphicFramePr>
          <p:cNvPr id="2" name="Tabla 1"/>
          <p:cNvGraphicFramePr>
            <a:graphicFrameLocks noGrp="1"/>
          </p:cNvGraphicFramePr>
          <p:nvPr>
            <p:extLst>
              <p:ext uri="{D42A27DB-BD31-4B8C-83A1-F6EECF244321}">
                <p14:modId xmlns:p14="http://schemas.microsoft.com/office/powerpoint/2010/main" val="3230261589"/>
              </p:ext>
            </p:extLst>
          </p:nvPr>
        </p:nvGraphicFramePr>
        <p:xfrm>
          <a:off x="466816" y="2303222"/>
          <a:ext cx="11222377" cy="3684975"/>
        </p:xfrm>
        <a:graphic>
          <a:graphicData uri="http://schemas.openxmlformats.org/drawingml/2006/table">
            <a:tbl>
              <a:tblPr firstRow="1" firstCol="1" bandRow="1">
                <a:tableStyleId>{C4B1156A-380E-4F78-BDF5-A606A8083BF9}</a:tableStyleId>
              </a:tblPr>
              <a:tblGrid>
                <a:gridCol w="3532459"/>
                <a:gridCol w="2162789"/>
                <a:gridCol w="556201"/>
                <a:gridCol w="1949823"/>
                <a:gridCol w="551330"/>
                <a:gridCol w="1882588"/>
                <a:gridCol w="587187"/>
              </a:tblGrid>
              <a:tr h="614790">
                <a:tc>
                  <a:txBody>
                    <a:bodyPr/>
                    <a:lstStyle/>
                    <a:p>
                      <a:pPr marL="0" marR="0" algn="ctr">
                        <a:lnSpc>
                          <a:spcPct val="115000"/>
                        </a:lnSpc>
                        <a:spcBef>
                          <a:spcPts val="0"/>
                        </a:spcBef>
                        <a:spcAft>
                          <a:spcPts val="0"/>
                        </a:spcAft>
                      </a:pPr>
                      <a:r>
                        <a:rPr lang="es-ES" sz="1800" dirty="0">
                          <a:effectLst/>
                        </a:rPr>
                        <a:t>Descripción</a:t>
                      </a:r>
                      <a:endParaRPr lang="es-CO" sz="3600" dirty="0">
                        <a:solidFill>
                          <a:srgbClr val="000000"/>
                        </a:solidFill>
                        <a:effectLst/>
                        <a:latin typeface="Perpetua" panose="02020502060401020303"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lnSpc>
                          <a:spcPct val="115000"/>
                        </a:lnSpc>
                        <a:spcBef>
                          <a:spcPts val="0"/>
                        </a:spcBef>
                        <a:spcAft>
                          <a:spcPts val="0"/>
                        </a:spcAft>
                      </a:pPr>
                      <a:r>
                        <a:rPr lang="es-ES" sz="1800" dirty="0">
                          <a:effectLst/>
                        </a:rPr>
                        <a:t>Presupuesto Definitivo</a:t>
                      </a:r>
                      <a:endParaRPr lang="es-CO" sz="3600" dirty="0">
                        <a:solidFill>
                          <a:srgbClr val="000000"/>
                        </a:solidFill>
                        <a:effectLst/>
                        <a:latin typeface="Perpetua" panose="02020502060401020303"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lnSpc>
                          <a:spcPct val="115000"/>
                        </a:lnSpc>
                        <a:spcBef>
                          <a:spcPts val="0"/>
                        </a:spcBef>
                        <a:spcAft>
                          <a:spcPts val="0"/>
                        </a:spcAft>
                      </a:pPr>
                      <a:r>
                        <a:rPr lang="es-ES" sz="1800">
                          <a:effectLst/>
                        </a:rPr>
                        <a:t>%</a:t>
                      </a:r>
                      <a:endParaRPr lang="es-CO" sz="3600">
                        <a:solidFill>
                          <a:srgbClr val="000000"/>
                        </a:solidFill>
                        <a:effectLst/>
                        <a:latin typeface="Perpetua" panose="02020502060401020303"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lnSpc>
                          <a:spcPct val="115000"/>
                        </a:lnSpc>
                        <a:spcBef>
                          <a:spcPts val="0"/>
                        </a:spcBef>
                        <a:spcAft>
                          <a:spcPts val="0"/>
                        </a:spcAft>
                      </a:pPr>
                      <a:r>
                        <a:rPr lang="es-ES" sz="1800" dirty="0">
                          <a:effectLst/>
                        </a:rPr>
                        <a:t>Total </a:t>
                      </a:r>
                      <a:r>
                        <a:rPr lang="es-ES" sz="1800" dirty="0" err="1">
                          <a:effectLst/>
                        </a:rPr>
                        <a:t>CDPs</a:t>
                      </a:r>
                      <a:endParaRPr lang="es-CO" sz="3600" dirty="0">
                        <a:solidFill>
                          <a:srgbClr val="000000"/>
                        </a:solidFill>
                        <a:effectLst/>
                        <a:latin typeface="Perpetua" panose="02020502060401020303"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lnSpc>
                          <a:spcPct val="115000"/>
                        </a:lnSpc>
                        <a:spcBef>
                          <a:spcPts val="0"/>
                        </a:spcBef>
                        <a:spcAft>
                          <a:spcPts val="0"/>
                        </a:spcAft>
                      </a:pPr>
                      <a:r>
                        <a:rPr lang="es-ES" sz="1800" dirty="0">
                          <a:effectLst/>
                        </a:rPr>
                        <a:t>%</a:t>
                      </a:r>
                      <a:endParaRPr lang="es-CO" sz="3600" dirty="0">
                        <a:solidFill>
                          <a:srgbClr val="000000"/>
                        </a:solidFill>
                        <a:effectLst/>
                        <a:latin typeface="Perpetua" panose="02020502060401020303"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lnSpc>
                          <a:spcPct val="115000"/>
                        </a:lnSpc>
                        <a:spcBef>
                          <a:spcPts val="0"/>
                        </a:spcBef>
                        <a:spcAft>
                          <a:spcPts val="0"/>
                        </a:spcAft>
                      </a:pPr>
                      <a:r>
                        <a:rPr lang="es-ES" sz="1800" dirty="0">
                          <a:effectLst/>
                        </a:rPr>
                        <a:t>Saldo por Ejecutar</a:t>
                      </a:r>
                      <a:endParaRPr lang="es-CO" sz="3600" dirty="0">
                        <a:solidFill>
                          <a:srgbClr val="000000"/>
                        </a:solidFill>
                        <a:effectLst/>
                        <a:latin typeface="Perpetua" panose="02020502060401020303"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lnSpc>
                          <a:spcPct val="115000"/>
                        </a:lnSpc>
                        <a:spcBef>
                          <a:spcPts val="0"/>
                        </a:spcBef>
                        <a:spcAft>
                          <a:spcPts val="0"/>
                        </a:spcAft>
                      </a:pPr>
                      <a:r>
                        <a:rPr lang="es-ES" sz="1800" dirty="0">
                          <a:effectLst/>
                        </a:rPr>
                        <a:t>%</a:t>
                      </a:r>
                      <a:endParaRPr lang="es-CO" sz="3600" dirty="0">
                        <a:solidFill>
                          <a:srgbClr val="000000"/>
                        </a:solidFill>
                        <a:effectLst/>
                        <a:latin typeface="Perpetua" panose="02020502060401020303" pitchFamily="18" charset="0"/>
                        <a:ea typeface="Times New Roman" panose="02020603050405020304" pitchFamily="18" charset="0"/>
                        <a:cs typeface="Times New Roman" panose="02020603050405020304" pitchFamily="18" charset="0"/>
                      </a:endParaRPr>
                    </a:p>
                  </a:txBody>
                  <a:tcPr marL="44450" marR="44450" marT="0" marB="0" anchor="ctr"/>
                </a:tc>
              </a:tr>
              <a:tr h="693216">
                <a:tc>
                  <a:txBody>
                    <a:bodyPr/>
                    <a:lstStyle/>
                    <a:p>
                      <a:pPr marL="0" marR="0" algn="just">
                        <a:lnSpc>
                          <a:spcPct val="115000"/>
                        </a:lnSpc>
                        <a:spcBef>
                          <a:spcPts val="0"/>
                        </a:spcBef>
                        <a:spcAft>
                          <a:spcPts val="0"/>
                        </a:spcAft>
                      </a:pPr>
                      <a:r>
                        <a:rPr lang="es-ES" sz="1800" b="1" dirty="0">
                          <a:effectLst/>
                        </a:rPr>
                        <a:t>TOTAL PRESUPUESTO DE GASTOS</a:t>
                      </a:r>
                      <a:endParaRPr lang="es-CO" sz="3600" b="1" dirty="0">
                        <a:solidFill>
                          <a:srgbClr val="000000"/>
                        </a:solidFill>
                        <a:effectLst/>
                        <a:latin typeface="Perpetua" panose="02020502060401020303"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lnSpc>
                          <a:spcPct val="115000"/>
                        </a:lnSpc>
                        <a:spcBef>
                          <a:spcPts val="0"/>
                        </a:spcBef>
                        <a:spcAft>
                          <a:spcPts val="0"/>
                        </a:spcAft>
                      </a:pPr>
                      <a:r>
                        <a:rPr lang="es-ES" sz="1800" b="1" dirty="0">
                          <a:effectLst/>
                        </a:rPr>
                        <a:t>87,853,073,988.00</a:t>
                      </a:r>
                      <a:endParaRPr lang="es-CO" sz="3600" b="1" dirty="0">
                        <a:solidFill>
                          <a:srgbClr val="000000"/>
                        </a:solidFill>
                        <a:effectLst/>
                        <a:latin typeface="Perpetua" panose="02020502060401020303"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lnSpc>
                          <a:spcPct val="115000"/>
                        </a:lnSpc>
                        <a:spcBef>
                          <a:spcPts val="0"/>
                        </a:spcBef>
                        <a:spcAft>
                          <a:spcPts val="0"/>
                        </a:spcAft>
                      </a:pPr>
                      <a:r>
                        <a:rPr lang="es-ES" sz="1800" b="1" dirty="0">
                          <a:effectLst/>
                        </a:rPr>
                        <a:t>100</a:t>
                      </a:r>
                      <a:endParaRPr lang="es-CO" sz="3600" b="1" dirty="0">
                        <a:solidFill>
                          <a:srgbClr val="000000"/>
                        </a:solidFill>
                        <a:effectLst/>
                        <a:latin typeface="Perpetua" panose="02020502060401020303"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lnSpc>
                          <a:spcPct val="115000"/>
                        </a:lnSpc>
                        <a:spcBef>
                          <a:spcPts val="0"/>
                        </a:spcBef>
                        <a:spcAft>
                          <a:spcPts val="0"/>
                        </a:spcAft>
                      </a:pPr>
                      <a:r>
                        <a:rPr lang="es-ES" sz="1800" b="1" dirty="0">
                          <a:effectLst/>
                        </a:rPr>
                        <a:t>66,752,351,514.75</a:t>
                      </a:r>
                      <a:endParaRPr lang="es-CO" sz="3600" b="1" dirty="0">
                        <a:solidFill>
                          <a:srgbClr val="000000"/>
                        </a:solidFill>
                        <a:effectLst/>
                        <a:latin typeface="Perpetua" panose="02020502060401020303"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lnSpc>
                          <a:spcPct val="115000"/>
                        </a:lnSpc>
                        <a:spcBef>
                          <a:spcPts val="0"/>
                        </a:spcBef>
                        <a:spcAft>
                          <a:spcPts val="0"/>
                        </a:spcAft>
                      </a:pPr>
                      <a:r>
                        <a:rPr lang="es-ES" sz="1800" b="1" dirty="0">
                          <a:effectLst/>
                        </a:rPr>
                        <a:t>76</a:t>
                      </a:r>
                      <a:endParaRPr lang="es-CO" sz="3600" b="1" dirty="0">
                        <a:solidFill>
                          <a:srgbClr val="000000"/>
                        </a:solidFill>
                        <a:effectLst/>
                        <a:latin typeface="Perpetua" panose="02020502060401020303"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lnSpc>
                          <a:spcPct val="115000"/>
                        </a:lnSpc>
                        <a:spcBef>
                          <a:spcPts val="0"/>
                        </a:spcBef>
                        <a:spcAft>
                          <a:spcPts val="0"/>
                        </a:spcAft>
                      </a:pPr>
                      <a:r>
                        <a:rPr lang="es-ES" sz="1800" b="1" dirty="0">
                          <a:effectLst/>
                        </a:rPr>
                        <a:t>21,100,722,473.25</a:t>
                      </a:r>
                      <a:endParaRPr lang="es-CO" sz="3600" b="1" dirty="0">
                        <a:solidFill>
                          <a:srgbClr val="000000"/>
                        </a:solidFill>
                        <a:effectLst/>
                        <a:latin typeface="Perpetua" panose="02020502060401020303"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lnSpc>
                          <a:spcPct val="115000"/>
                        </a:lnSpc>
                        <a:spcBef>
                          <a:spcPts val="0"/>
                        </a:spcBef>
                        <a:spcAft>
                          <a:spcPts val="0"/>
                        </a:spcAft>
                      </a:pPr>
                      <a:r>
                        <a:rPr lang="es-ES" sz="1800" b="1" dirty="0">
                          <a:effectLst/>
                        </a:rPr>
                        <a:t>24</a:t>
                      </a:r>
                      <a:endParaRPr lang="es-CO" sz="3600" b="1" dirty="0">
                        <a:solidFill>
                          <a:srgbClr val="000000"/>
                        </a:solidFill>
                        <a:effectLst/>
                        <a:latin typeface="Perpetua" panose="02020502060401020303" pitchFamily="18" charset="0"/>
                        <a:ea typeface="Times New Roman" panose="02020603050405020304" pitchFamily="18" charset="0"/>
                        <a:cs typeface="Times New Roman" panose="02020603050405020304" pitchFamily="18" charset="0"/>
                      </a:endParaRPr>
                    </a:p>
                  </a:txBody>
                  <a:tcPr marL="44450" marR="44450" marT="0" marB="0" anchor="ctr"/>
                </a:tc>
              </a:tr>
              <a:tr h="693216">
                <a:tc>
                  <a:txBody>
                    <a:bodyPr/>
                    <a:lstStyle/>
                    <a:p>
                      <a:pPr marL="0" marR="0" algn="just">
                        <a:lnSpc>
                          <a:spcPct val="115000"/>
                        </a:lnSpc>
                        <a:spcBef>
                          <a:spcPts val="0"/>
                        </a:spcBef>
                        <a:spcAft>
                          <a:spcPts val="0"/>
                        </a:spcAft>
                      </a:pPr>
                      <a:r>
                        <a:rPr lang="es-ES" sz="1800" b="0" dirty="0">
                          <a:effectLst/>
                        </a:rPr>
                        <a:t>PRESUPUESTO DE GASTO DE FUNCIONAMIENTO</a:t>
                      </a:r>
                      <a:endParaRPr lang="es-CO" sz="3600" b="0" dirty="0">
                        <a:solidFill>
                          <a:srgbClr val="000000"/>
                        </a:solidFill>
                        <a:effectLst/>
                        <a:latin typeface="Perpetua" panose="02020502060401020303"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lnSpc>
                          <a:spcPct val="115000"/>
                        </a:lnSpc>
                        <a:spcBef>
                          <a:spcPts val="0"/>
                        </a:spcBef>
                        <a:spcAft>
                          <a:spcPts val="0"/>
                        </a:spcAft>
                      </a:pPr>
                      <a:r>
                        <a:rPr lang="es-ES" sz="1800">
                          <a:effectLst/>
                        </a:rPr>
                        <a:t>25,586,669,373.00</a:t>
                      </a:r>
                      <a:endParaRPr lang="es-CO" sz="3600">
                        <a:solidFill>
                          <a:srgbClr val="000000"/>
                        </a:solidFill>
                        <a:effectLst/>
                        <a:latin typeface="Perpetua" panose="02020502060401020303"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lnSpc>
                          <a:spcPct val="115000"/>
                        </a:lnSpc>
                        <a:spcBef>
                          <a:spcPts val="0"/>
                        </a:spcBef>
                        <a:spcAft>
                          <a:spcPts val="0"/>
                        </a:spcAft>
                      </a:pPr>
                      <a:r>
                        <a:rPr lang="es-ES" sz="1800">
                          <a:effectLst/>
                        </a:rPr>
                        <a:t>29</a:t>
                      </a:r>
                      <a:endParaRPr lang="es-CO" sz="3600">
                        <a:solidFill>
                          <a:srgbClr val="000000"/>
                        </a:solidFill>
                        <a:effectLst/>
                        <a:latin typeface="Perpetua" panose="02020502060401020303"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lnSpc>
                          <a:spcPct val="115000"/>
                        </a:lnSpc>
                        <a:spcBef>
                          <a:spcPts val="0"/>
                        </a:spcBef>
                        <a:spcAft>
                          <a:spcPts val="0"/>
                        </a:spcAft>
                      </a:pPr>
                      <a:r>
                        <a:rPr lang="es-ES" sz="1800">
                          <a:effectLst/>
                        </a:rPr>
                        <a:t>22,409,447,038.57</a:t>
                      </a:r>
                      <a:endParaRPr lang="es-CO" sz="3600">
                        <a:solidFill>
                          <a:srgbClr val="000000"/>
                        </a:solidFill>
                        <a:effectLst/>
                        <a:latin typeface="Perpetua" panose="02020502060401020303"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lnSpc>
                          <a:spcPct val="115000"/>
                        </a:lnSpc>
                        <a:spcBef>
                          <a:spcPts val="0"/>
                        </a:spcBef>
                        <a:spcAft>
                          <a:spcPts val="0"/>
                        </a:spcAft>
                      </a:pPr>
                      <a:r>
                        <a:rPr lang="es-ES" sz="1800">
                          <a:effectLst/>
                        </a:rPr>
                        <a:t>26</a:t>
                      </a:r>
                      <a:endParaRPr lang="es-CO" sz="3600">
                        <a:solidFill>
                          <a:srgbClr val="000000"/>
                        </a:solidFill>
                        <a:effectLst/>
                        <a:latin typeface="Perpetua" panose="02020502060401020303"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lnSpc>
                          <a:spcPct val="115000"/>
                        </a:lnSpc>
                        <a:spcBef>
                          <a:spcPts val="0"/>
                        </a:spcBef>
                        <a:spcAft>
                          <a:spcPts val="0"/>
                        </a:spcAft>
                      </a:pPr>
                      <a:r>
                        <a:rPr lang="es-ES" sz="1800">
                          <a:effectLst/>
                        </a:rPr>
                        <a:t>3,177,222,334.43</a:t>
                      </a:r>
                      <a:endParaRPr lang="es-CO" sz="3600">
                        <a:solidFill>
                          <a:srgbClr val="000000"/>
                        </a:solidFill>
                        <a:effectLst/>
                        <a:latin typeface="Perpetua" panose="02020502060401020303"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lnSpc>
                          <a:spcPct val="115000"/>
                        </a:lnSpc>
                        <a:spcBef>
                          <a:spcPts val="0"/>
                        </a:spcBef>
                        <a:spcAft>
                          <a:spcPts val="0"/>
                        </a:spcAft>
                      </a:pPr>
                      <a:r>
                        <a:rPr lang="es-ES" sz="1800">
                          <a:effectLst/>
                        </a:rPr>
                        <a:t>4</a:t>
                      </a:r>
                      <a:endParaRPr lang="es-CO" sz="3600">
                        <a:solidFill>
                          <a:srgbClr val="000000"/>
                        </a:solidFill>
                        <a:effectLst/>
                        <a:latin typeface="Perpetua" panose="02020502060401020303" pitchFamily="18" charset="0"/>
                        <a:ea typeface="Times New Roman" panose="02020603050405020304" pitchFamily="18" charset="0"/>
                        <a:cs typeface="Times New Roman" panose="02020603050405020304" pitchFamily="18" charset="0"/>
                      </a:endParaRPr>
                    </a:p>
                  </a:txBody>
                  <a:tcPr marL="44450" marR="44450" marT="0" marB="0" anchor="ctr"/>
                </a:tc>
              </a:tr>
              <a:tr h="974391">
                <a:tc>
                  <a:txBody>
                    <a:bodyPr/>
                    <a:lstStyle/>
                    <a:p>
                      <a:pPr marL="0" marR="0" algn="just">
                        <a:lnSpc>
                          <a:spcPct val="115000"/>
                        </a:lnSpc>
                        <a:spcBef>
                          <a:spcPts val="0"/>
                        </a:spcBef>
                        <a:spcAft>
                          <a:spcPts val="0"/>
                        </a:spcAft>
                      </a:pPr>
                      <a:r>
                        <a:rPr lang="es-ES" sz="1800" b="0" dirty="0">
                          <a:effectLst/>
                        </a:rPr>
                        <a:t>PRESUPUESTO DEL SERVICIOS DE LA DEUDA PUBLICA</a:t>
                      </a:r>
                      <a:endParaRPr lang="es-CO" sz="3600" b="0" dirty="0">
                        <a:solidFill>
                          <a:srgbClr val="000000"/>
                        </a:solidFill>
                        <a:effectLst/>
                        <a:latin typeface="Perpetua" panose="02020502060401020303"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lnSpc>
                          <a:spcPct val="115000"/>
                        </a:lnSpc>
                        <a:spcBef>
                          <a:spcPts val="0"/>
                        </a:spcBef>
                        <a:spcAft>
                          <a:spcPts val="0"/>
                        </a:spcAft>
                      </a:pPr>
                      <a:r>
                        <a:rPr lang="es-ES" sz="1800">
                          <a:effectLst/>
                        </a:rPr>
                        <a:t>2,700,000,000.00</a:t>
                      </a:r>
                      <a:endParaRPr lang="es-CO" sz="3600">
                        <a:solidFill>
                          <a:srgbClr val="000000"/>
                        </a:solidFill>
                        <a:effectLst/>
                        <a:latin typeface="Perpetua" panose="02020502060401020303"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lnSpc>
                          <a:spcPct val="115000"/>
                        </a:lnSpc>
                        <a:spcBef>
                          <a:spcPts val="0"/>
                        </a:spcBef>
                        <a:spcAft>
                          <a:spcPts val="0"/>
                        </a:spcAft>
                      </a:pPr>
                      <a:r>
                        <a:rPr lang="es-ES" sz="1800">
                          <a:effectLst/>
                        </a:rPr>
                        <a:t>3</a:t>
                      </a:r>
                      <a:endParaRPr lang="es-CO" sz="3600">
                        <a:solidFill>
                          <a:srgbClr val="000000"/>
                        </a:solidFill>
                        <a:effectLst/>
                        <a:latin typeface="Perpetua" panose="02020502060401020303"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lnSpc>
                          <a:spcPct val="115000"/>
                        </a:lnSpc>
                        <a:spcBef>
                          <a:spcPts val="0"/>
                        </a:spcBef>
                        <a:spcAft>
                          <a:spcPts val="0"/>
                        </a:spcAft>
                      </a:pPr>
                      <a:r>
                        <a:rPr lang="es-ES" sz="1800">
                          <a:effectLst/>
                        </a:rPr>
                        <a:t>0</a:t>
                      </a:r>
                      <a:endParaRPr lang="es-CO" sz="3600">
                        <a:solidFill>
                          <a:srgbClr val="000000"/>
                        </a:solidFill>
                        <a:effectLst/>
                        <a:latin typeface="Perpetua" panose="02020502060401020303"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lnSpc>
                          <a:spcPct val="115000"/>
                        </a:lnSpc>
                        <a:spcBef>
                          <a:spcPts val="0"/>
                        </a:spcBef>
                        <a:spcAft>
                          <a:spcPts val="0"/>
                        </a:spcAft>
                      </a:pPr>
                      <a:r>
                        <a:rPr lang="es-ES" sz="1800">
                          <a:effectLst/>
                        </a:rPr>
                        <a:t>0</a:t>
                      </a:r>
                      <a:endParaRPr lang="es-CO" sz="3600">
                        <a:solidFill>
                          <a:srgbClr val="000000"/>
                        </a:solidFill>
                        <a:effectLst/>
                        <a:latin typeface="Perpetua" panose="02020502060401020303"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lnSpc>
                          <a:spcPct val="115000"/>
                        </a:lnSpc>
                        <a:spcBef>
                          <a:spcPts val="0"/>
                        </a:spcBef>
                        <a:spcAft>
                          <a:spcPts val="0"/>
                        </a:spcAft>
                      </a:pPr>
                      <a:r>
                        <a:rPr lang="es-ES" sz="1800">
                          <a:effectLst/>
                        </a:rPr>
                        <a:t>2,700,000,000.00</a:t>
                      </a:r>
                      <a:endParaRPr lang="es-CO" sz="3600">
                        <a:solidFill>
                          <a:srgbClr val="000000"/>
                        </a:solidFill>
                        <a:effectLst/>
                        <a:latin typeface="Perpetua" panose="02020502060401020303"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lnSpc>
                          <a:spcPct val="115000"/>
                        </a:lnSpc>
                        <a:spcBef>
                          <a:spcPts val="0"/>
                        </a:spcBef>
                        <a:spcAft>
                          <a:spcPts val="0"/>
                        </a:spcAft>
                      </a:pPr>
                      <a:r>
                        <a:rPr lang="es-ES" sz="1800">
                          <a:effectLst/>
                        </a:rPr>
                        <a:t>3</a:t>
                      </a:r>
                      <a:endParaRPr lang="es-CO" sz="3600">
                        <a:solidFill>
                          <a:srgbClr val="000000"/>
                        </a:solidFill>
                        <a:effectLst/>
                        <a:latin typeface="Perpetua" panose="02020502060401020303" pitchFamily="18" charset="0"/>
                        <a:ea typeface="Times New Roman" panose="02020603050405020304" pitchFamily="18" charset="0"/>
                        <a:cs typeface="Times New Roman" panose="02020603050405020304" pitchFamily="18" charset="0"/>
                      </a:endParaRPr>
                    </a:p>
                  </a:txBody>
                  <a:tcPr marL="44450" marR="44450" marT="0" marB="0" anchor="ctr"/>
                </a:tc>
              </a:tr>
              <a:tr h="693216">
                <a:tc>
                  <a:txBody>
                    <a:bodyPr/>
                    <a:lstStyle/>
                    <a:p>
                      <a:pPr marL="0" marR="0" algn="just">
                        <a:lnSpc>
                          <a:spcPct val="115000"/>
                        </a:lnSpc>
                        <a:spcBef>
                          <a:spcPts val="0"/>
                        </a:spcBef>
                        <a:spcAft>
                          <a:spcPts val="0"/>
                        </a:spcAft>
                      </a:pPr>
                      <a:r>
                        <a:rPr lang="es-ES" sz="1800" b="0" dirty="0">
                          <a:effectLst/>
                        </a:rPr>
                        <a:t>PRESUPUESTO DE GASTOS DE INVERSIÓN</a:t>
                      </a:r>
                      <a:endParaRPr lang="es-CO" sz="3600" b="0" dirty="0">
                        <a:solidFill>
                          <a:srgbClr val="000000"/>
                        </a:solidFill>
                        <a:effectLst/>
                        <a:latin typeface="Perpetua" panose="02020502060401020303"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lnSpc>
                          <a:spcPct val="115000"/>
                        </a:lnSpc>
                        <a:spcBef>
                          <a:spcPts val="0"/>
                        </a:spcBef>
                        <a:spcAft>
                          <a:spcPts val="0"/>
                        </a:spcAft>
                      </a:pPr>
                      <a:r>
                        <a:rPr lang="es-ES" sz="1800">
                          <a:effectLst/>
                        </a:rPr>
                        <a:t>59,566,404,615.00</a:t>
                      </a:r>
                      <a:endParaRPr lang="es-CO" sz="3600">
                        <a:solidFill>
                          <a:srgbClr val="000000"/>
                        </a:solidFill>
                        <a:effectLst/>
                        <a:latin typeface="Perpetua" panose="02020502060401020303"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lnSpc>
                          <a:spcPct val="115000"/>
                        </a:lnSpc>
                        <a:spcBef>
                          <a:spcPts val="0"/>
                        </a:spcBef>
                        <a:spcAft>
                          <a:spcPts val="0"/>
                        </a:spcAft>
                      </a:pPr>
                      <a:r>
                        <a:rPr lang="es-ES" sz="1800">
                          <a:effectLst/>
                        </a:rPr>
                        <a:t>68</a:t>
                      </a:r>
                      <a:endParaRPr lang="es-CO" sz="3600">
                        <a:solidFill>
                          <a:srgbClr val="000000"/>
                        </a:solidFill>
                        <a:effectLst/>
                        <a:latin typeface="Perpetua" panose="02020502060401020303"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lnSpc>
                          <a:spcPct val="115000"/>
                        </a:lnSpc>
                        <a:spcBef>
                          <a:spcPts val="0"/>
                        </a:spcBef>
                        <a:spcAft>
                          <a:spcPts val="0"/>
                        </a:spcAft>
                      </a:pPr>
                      <a:r>
                        <a:rPr lang="es-ES" sz="1800">
                          <a:effectLst/>
                        </a:rPr>
                        <a:t>44,342,904,476.18</a:t>
                      </a:r>
                      <a:endParaRPr lang="es-CO" sz="3600">
                        <a:solidFill>
                          <a:srgbClr val="000000"/>
                        </a:solidFill>
                        <a:effectLst/>
                        <a:latin typeface="Perpetua" panose="02020502060401020303"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lnSpc>
                          <a:spcPct val="115000"/>
                        </a:lnSpc>
                        <a:spcBef>
                          <a:spcPts val="0"/>
                        </a:spcBef>
                        <a:spcAft>
                          <a:spcPts val="0"/>
                        </a:spcAft>
                      </a:pPr>
                      <a:r>
                        <a:rPr lang="es-ES" sz="1800">
                          <a:effectLst/>
                        </a:rPr>
                        <a:t>50</a:t>
                      </a:r>
                      <a:endParaRPr lang="es-CO" sz="3600">
                        <a:solidFill>
                          <a:srgbClr val="000000"/>
                        </a:solidFill>
                        <a:effectLst/>
                        <a:latin typeface="Perpetua" panose="02020502060401020303"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lnSpc>
                          <a:spcPct val="115000"/>
                        </a:lnSpc>
                        <a:spcBef>
                          <a:spcPts val="0"/>
                        </a:spcBef>
                        <a:spcAft>
                          <a:spcPts val="0"/>
                        </a:spcAft>
                      </a:pPr>
                      <a:r>
                        <a:rPr lang="es-ES" sz="1800">
                          <a:effectLst/>
                        </a:rPr>
                        <a:t>15,223,500,138.82</a:t>
                      </a:r>
                      <a:endParaRPr lang="es-CO" sz="3600">
                        <a:solidFill>
                          <a:srgbClr val="000000"/>
                        </a:solidFill>
                        <a:effectLst/>
                        <a:latin typeface="Perpetua" panose="02020502060401020303"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lnSpc>
                          <a:spcPct val="115000"/>
                        </a:lnSpc>
                        <a:spcBef>
                          <a:spcPts val="0"/>
                        </a:spcBef>
                        <a:spcAft>
                          <a:spcPts val="0"/>
                        </a:spcAft>
                      </a:pPr>
                      <a:r>
                        <a:rPr lang="es-ES" sz="1800" dirty="0">
                          <a:effectLst/>
                        </a:rPr>
                        <a:t>17</a:t>
                      </a:r>
                      <a:endParaRPr lang="es-CO" sz="3600" dirty="0">
                        <a:solidFill>
                          <a:srgbClr val="000000"/>
                        </a:solidFill>
                        <a:effectLst/>
                        <a:latin typeface="Perpetua" panose="02020502060401020303" pitchFamily="18" charset="0"/>
                        <a:ea typeface="Times New Roman" panose="02020603050405020304" pitchFamily="18" charset="0"/>
                        <a:cs typeface="Times New Roman" panose="02020603050405020304" pitchFamily="18" charset="0"/>
                      </a:endParaRPr>
                    </a:p>
                  </a:txBody>
                  <a:tcPr marL="44450" marR="44450" marT="0" marB="0" anchor="ctr"/>
                </a:tc>
              </a:tr>
            </a:tbl>
          </a:graphicData>
        </a:graphic>
      </p:graphicFrame>
    </p:spTree>
    <p:extLst>
      <p:ext uri="{BB962C8B-B14F-4D97-AF65-F5344CB8AC3E}">
        <p14:creationId xmlns:p14="http://schemas.microsoft.com/office/powerpoint/2010/main" val="30858820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71598" y="2581835"/>
            <a:ext cx="9386047" cy="2308324"/>
          </a:xfrm>
          <a:prstGeom prst="rect">
            <a:avLst/>
          </a:prstGeom>
          <a:noFill/>
        </p:spPr>
        <p:txBody>
          <a:bodyPr wrap="square" rtlCol="0">
            <a:spAutoFit/>
          </a:bodyPr>
          <a:lstStyle/>
          <a:p>
            <a:pPr algn="ctr"/>
            <a:r>
              <a:rPr lang="es-CO" sz="3600" b="1" dirty="0" smtClean="0"/>
              <a:t>POLÍTICA No</a:t>
            </a:r>
            <a:r>
              <a:rPr lang="es-CO" sz="3600" b="1" dirty="0"/>
              <a:t>. 7. Incorporación y apropiación de las Tecnología de Información y Comunicación TIC, como soporte de la plataforma tecnológica, educativa e investigativa.</a:t>
            </a:r>
          </a:p>
        </p:txBody>
      </p:sp>
    </p:spTree>
    <p:extLst>
      <p:ext uri="{BB962C8B-B14F-4D97-AF65-F5344CB8AC3E}">
        <p14:creationId xmlns:p14="http://schemas.microsoft.com/office/powerpoint/2010/main" val="245950628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0"/>
            <a:ext cx="12192000" cy="68580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6000" b="1" dirty="0" smtClean="0">
                <a:solidFill>
                  <a:schemeClr val="bg1">
                    <a:lumMod val="50000"/>
                  </a:schemeClr>
                </a:solidFill>
              </a:rPr>
              <a:t>2018</a:t>
            </a:r>
          </a:p>
          <a:p>
            <a:pPr algn="ctr"/>
            <a:r>
              <a:rPr lang="es-CO" sz="6000" b="1" dirty="0" smtClean="0">
                <a:solidFill>
                  <a:schemeClr val="bg1">
                    <a:lumMod val="50000"/>
                  </a:schemeClr>
                </a:solidFill>
              </a:rPr>
              <a:t>UN AÑO DE GRANDES LOGROS</a:t>
            </a:r>
            <a:endParaRPr lang="es-CO" sz="6000" b="1" dirty="0">
              <a:solidFill>
                <a:schemeClr val="bg1">
                  <a:lumMod val="50000"/>
                </a:schemeClr>
              </a:solidFill>
            </a:endParaRPr>
          </a:p>
        </p:txBody>
      </p:sp>
    </p:spTree>
    <p:extLst>
      <p:ext uri="{BB962C8B-B14F-4D97-AF65-F5344CB8AC3E}">
        <p14:creationId xmlns:p14="http://schemas.microsoft.com/office/powerpoint/2010/main" val="1966078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80553" y="551329"/>
            <a:ext cx="5836154" cy="632012"/>
          </a:xfrm>
          <a:prstGeom prst="rect">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CO" sz="2000" b="1" dirty="0" smtClean="0">
                <a:solidFill>
                  <a:sysClr val="windowText" lastClr="000000"/>
                </a:solidFill>
                <a:latin typeface="Arial" panose="020B0604020202020204" pitchFamily="34" charset="0"/>
                <a:cs typeface="Arial" panose="020B0604020202020204" pitchFamily="34" charset="0"/>
              </a:rPr>
              <a:t>2018, AÑO DE EJECUCIÓN DE PROYECTOS</a:t>
            </a:r>
            <a:endParaRPr lang="es-ES" sz="2000" dirty="0">
              <a:solidFill>
                <a:sysClr val="windowText" lastClr="000000"/>
              </a:solidFill>
            </a:endParaRPr>
          </a:p>
        </p:txBody>
      </p:sp>
      <p:sp>
        <p:nvSpPr>
          <p:cNvPr id="7" name="CuadroTexto 6"/>
          <p:cNvSpPr txBox="1"/>
          <p:nvPr/>
        </p:nvSpPr>
        <p:spPr>
          <a:xfrm>
            <a:off x="1746716" y="1767080"/>
            <a:ext cx="9103659" cy="584775"/>
          </a:xfrm>
          <a:prstGeom prst="rect">
            <a:avLst/>
          </a:prstGeom>
          <a:noFill/>
        </p:spPr>
        <p:txBody>
          <a:bodyPr wrap="square" rtlCol="0">
            <a:spAutoFit/>
          </a:bodyPr>
          <a:lstStyle/>
          <a:p>
            <a:pPr algn="ctr"/>
            <a:r>
              <a:rPr lang="es-CO" sz="3200" b="1" dirty="0" smtClean="0"/>
              <a:t>ASÍ AVANZA NUESTRO NUEVO EDIFICIO UTEÍSTA</a:t>
            </a:r>
            <a:endParaRPr lang="es-CO" sz="3200" b="1" dirty="0"/>
          </a:p>
        </p:txBody>
      </p:sp>
      <p:sp>
        <p:nvSpPr>
          <p:cNvPr id="8" name="CuadroTexto 7"/>
          <p:cNvSpPr txBox="1"/>
          <p:nvPr/>
        </p:nvSpPr>
        <p:spPr>
          <a:xfrm>
            <a:off x="7851681" y="4105145"/>
            <a:ext cx="4007224" cy="1077218"/>
          </a:xfrm>
          <a:prstGeom prst="rect">
            <a:avLst/>
          </a:prstGeom>
          <a:noFill/>
        </p:spPr>
        <p:txBody>
          <a:bodyPr wrap="square" rtlCol="0">
            <a:spAutoFit/>
          </a:bodyPr>
          <a:lstStyle/>
          <a:p>
            <a:pPr algn="ctr"/>
            <a:r>
              <a:rPr lang="es-CO" sz="3200" b="1" dirty="0" smtClean="0"/>
              <a:t>80% </a:t>
            </a:r>
          </a:p>
          <a:p>
            <a:pPr algn="ctr"/>
            <a:r>
              <a:rPr lang="es-CO" sz="3200" b="1" dirty="0" smtClean="0"/>
              <a:t>DE CUMPLIMIENTO</a:t>
            </a:r>
            <a:endParaRPr lang="es-CO" sz="3200" b="1" dirty="0"/>
          </a:p>
        </p:txBody>
      </p:sp>
      <p:grpSp>
        <p:nvGrpSpPr>
          <p:cNvPr id="10" name="Grupo 9"/>
          <p:cNvGrpSpPr/>
          <p:nvPr/>
        </p:nvGrpSpPr>
        <p:grpSpPr>
          <a:xfrm>
            <a:off x="657505" y="2847284"/>
            <a:ext cx="6965016" cy="3067611"/>
            <a:chOff x="2217363" y="2034988"/>
            <a:chExt cx="6965016" cy="3067611"/>
          </a:xfrm>
        </p:grpSpPr>
        <p:pic>
          <p:nvPicPr>
            <p:cNvPr id="11" name="Imagen 10"/>
            <p:cNvPicPr/>
            <p:nvPr/>
          </p:nvPicPr>
          <p:blipFill rotWithShape="1">
            <a:blip r:embed="rId2"/>
            <a:srcRect l="2376" t="18113" r="39240" b="14872"/>
            <a:stretch/>
          </p:blipFill>
          <p:spPr bwMode="auto">
            <a:xfrm>
              <a:off x="6534429" y="2034988"/>
              <a:ext cx="2647950" cy="176212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12" name="Imagen 11"/>
            <p:cNvPicPr/>
            <p:nvPr/>
          </p:nvPicPr>
          <p:blipFill rotWithShape="1">
            <a:blip r:embed="rId3"/>
            <a:srcRect l="17142" t="15697" r="35166" b="28456"/>
            <a:stretch/>
          </p:blipFill>
          <p:spPr bwMode="auto">
            <a:xfrm>
              <a:off x="2217363" y="2034988"/>
              <a:ext cx="2676525" cy="176212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13" name="Imagen 12"/>
            <p:cNvPicPr/>
            <p:nvPr/>
          </p:nvPicPr>
          <p:blipFill rotWithShape="1">
            <a:blip r:embed="rId4"/>
            <a:srcRect l="17481" t="14792" r="35336" b="27853"/>
            <a:stretch/>
          </p:blipFill>
          <p:spPr bwMode="auto">
            <a:xfrm>
              <a:off x="4490476" y="3292849"/>
              <a:ext cx="2647950" cy="180975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168926849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80553" y="551329"/>
            <a:ext cx="5836154" cy="632012"/>
          </a:xfrm>
          <a:prstGeom prst="rect">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CO" sz="2000" b="1" dirty="0" smtClean="0">
                <a:solidFill>
                  <a:sysClr val="windowText" lastClr="000000"/>
                </a:solidFill>
                <a:latin typeface="Arial" panose="020B0604020202020204" pitchFamily="34" charset="0"/>
                <a:cs typeface="Arial" panose="020B0604020202020204" pitchFamily="34" charset="0"/>
              </a:rPr>
              <a:t>2018, AÑO DE EJECUCIÓN DE PROYECTOS</a:t>
            </a:r>
            <a:endParaRPr lang="es-ES" sz="2000" dirty="0">
              <a:solidFill>
                <a:sysClr val="windowText" lastClr="000000"/>
              </a:solidFill>
            </a:endParaRPr>
          </a:p>
        </p:txBody>
      </p:sp>
      <p:grpSp>
        <p:nvGrpSpPr>
          <p:cNvPr id="3" name="Grupo 2"/>
          <p:cNvGrpSpPr/>
          <p:nvPr/>
        </p:nvGrpSpPr>
        <p:grpSpPr>
          <a:xfrm>
            <a:off x="1013423" y="2844800"/>
            <a:ext cx="5888990" cy="3454400"/>
            <a:chOff x="0" y="0"/>
            <a:chExt cx="5889589" cy="3454400"/>
          </a:xfrm>
        </p:grpSpPr>
        <p:pic>
          <p:nvPicPr>
            <p:cNvPr id="4" name="Imagen 3"/>
            <p:cNvPicPr>
              <a:picLocks noChangeAspect="1"/>
            </p:cNvPicPr>
            <p:nvPr/>
          </p:nvPicPr>
          <p:blipFill rotWithShape="1">
            <a:blip r:embed="rId2" cstate="print">
              <a:extLst>
                <a:ext uri="{28A0092B-C50C-407E-A947-70E740481C1C}">
                  <a14:useLocalDpi xmlns:a14="http://schemas.microsoft.com/office/drawing/2010/main" val="0"/>
                </a:ext>
              </a:extLst>
            </a:blip>
            <a:srcRect l="26498" t="9366" r="26282" b="4834"/>
            <a:stretch/>
          </p:blipFill>
          <p:spPr bwMode="auto">
            <a:xfrm>
              <a:off x="0" y="0"/>
              <a:ext cx="3381375" cy="3454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pic>
          <p:nvPicPr>
            <p:cNvPr id="5" name="Imagen 4"/>
            <p:cNvPicPr>
              <a:picLocks noChangeAspect="1"/>
            </p:cNvPicPr>
            <p:nvPr/>
          </p:nvPicPr>
          <p:blipFill rotWithShape="1">
            <a:blip r:embed="rId3" cstate="print">
              <a:extLst>
                <a:ext uri="{28A0092B-C50C-407E-A947-70E740481C1C}">
                  <a14:useLocalDpi xmlns:a14="http://schemas.microsoft.com/office/drawing/2010/main" val="0"/>
                </a:ext>
              </a:extLst>
            </a:blip>
            <a:srcRect l="17835" t="11481" r="17789" b="7855"/>
            <a:stretch/>
          </p:blipFill>
          <p:spPr bwMode="auto">
            <a:xfrm>
              <a:off x="3347049" y="8626"/>
              <a:ext cx="2542540" cy="17075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pic>
          <p:nvPicPr>
            <p:cNvPr id="6" name="Imagen 5"/>
            <p:cNvPicPr>
              <a:picLocks noChangeAspect="1"/>
            </p:cNvPicPr>
            <p:nvPr/>
          </p:nvPicPr>
          <p:blipFill rotWithShape="1">
            <a:blip r:embed="rId4" cstate="print">
              <a:extLst>
                <a:ext uri="{28A0092B-C50C-407E-A947-70E740481C1C}">
                  <a14:useLocalDpi xmlns:a14="http://schemas.microsoft.com/office/drawing/2010/main" val="0"/>
                </a:ext>
              </a:extLst>
            </a:blip>
            <a:srcRect l="64545" t="17220" r="7087" b="57489"/>
            <a:stretch/>
          </p:blipFill>
          <p:spPr bwMode="auto">
            <a:xfrm>
              <a:off x="3338423" y="1699404"/>
              <a:ext cx="2535555" cy="1733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grpSp>
      <p:sp>
        <p:nvSpPr>
          <p:cNvPr id="7" name="CuadroTexto 6"/>
          <p:cNvSpPr txBox="1"/>
          <p:nvPr/>
        </p:nvSpPr>
        <p:spPr>
          <a:xfrm>
            <a:off x="1627095" y="1722925"/>
            <a:ext cx="9103659" cy="584775"/>
          </a:xfrm>
          <a:prstGeom prst="rect">
            <a:avLst/>
          </a:prstGeom>
          <a:noFill/>
        </p:spPr>
        <p:txBody>
          <a:bodyPr wrap="square" rtlCol="0">
            <a:spAutoFit/>
          </a:bodyPr>
          <a:lstStyle/>
          <a:p>
            <a:pPr algn="ctr"/>
            <a:r>
              <a:rPr lang="es-ES" sz="3200" b="1" dirty="0"/>
              <a:t>CENTRO DE ACOMPAÑAMIENTO AL ESTUDIANTE </a:t>
            </a:r>
            <a:endParaRPr lang="es-CO" sz="3200" b="1" dirty="0"/>
          </a:p>
        </p:txBody>
      </p:sp>
      <p:sp>
        <p:nvSpPr>
          <p:cNvPr id="8" name="CuadroTexto 7"/>
          <p:cNvSpPr txBox="1"/>
          <p:nvPr/>
        </p:nvSpPr>
        <p:spPr>
          <a:xfrm>
            <a:off x="7422776" y="4033391"/>
            <a:ext cx="4007224" cy="1077218"/>
          </a:xfrm>
          <a:prstGeom prst="rect">
            <a:avLst/>
          </a:prstGeom>
          <a:noFill/>
        </p:spPr>
        <p:txBody>
          <a:bodyPr wrap="square" rtlCol="0">
            <a:spAutoFit/>
          </a:bodyPr>
          <a:lstStyle/>
          <a:p>
            <a:pPr algn="ctr"/>
            <a:r>
              <a:rPr lang="es-CO" sz="3200" b="1" dirty="0" smtClean="0"/>
              <a:t>100% </a:t>
            </a:r>
          </a:p>
          <a:p>
            <a:pPr algn="ctr"/>
            <a:r>
              <a:rPr lang="es-CO" sz="3200" b="1" dirty="0" smtClean="0"/>
              <a:t>DE CUMPLIMIENTO</a:t>
            </a:r>
            <a:endParaRPr lang="es-CO" sz="3200" b="1" dirty="0"/>
          </a:p>
        </p:txBody>
      </p:sp>
    </p:spTree>
    <p:extLst>
      <p:ext uri="{BB962C8B-B14F-4D97-AF65-F5344CB8AC3E}">
        <p14:creationId xmlns:p14="http://schemas.microsoft.com/office/powerpoint/2010/main" val="19165001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80553" y="551329"/>
            <a:ext cx="5836154" cy="632012"/>
          </a:xfrm>
          <a:prstGeom prst="rect">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CO" sz="2000" b="1" dirty="0" smtClean="0">
                <a:solidFill>
                  <a:sysClr val="windowText" lastClr="000000"/>
                </a:solidFill>
                <a:latin typeface="Arial" panose="020B0604020202020204" pitchFamily="34" charset="0"/>
                <a:cs typeface="Arial" panose="020B0604020202020204" pitchFamily="34" charset="0"/>
              </a:rPr>
              <a:t>2018, AÑO DE EJECUCIÓN DE PROYECTOS</a:t>
            </a:r>
            <a:endParaRPr lang="es-ES" sz="2000" dirty="0">
              <a:solidFill>
                <a:sysClr val="windowText" lastClr="000000"/>
              </a:solidFill>
            </a:endParaRPr>
          </a:p>
        </p:txBody>
      </p:sp>
      <p:sp>
        <p:nvSpPr>
          <p:cNvPr id="7" name="CuadroTexto 6"/>
          <p:cNvSpPr txBox="1"/>
          <p:nvPr/>
        </p:nvSpPr>
        <p:spPr>
          <a:xfrm>
            <a:off x="766483" y="1626249"/>
            <a:ext cx="10511117" cy="830997"/>
          </a:xfrm>
          <a:prstGeom prst="rect">
            <a:avLst/>
          </a:prstGeom>
          <a:noFill/>
        </p:spPr>
        <p:txBody>
          <a:bodyPr wrap="square" rtlCol="0">
            <a:spAutoFit/>
          </a:bodyPr>
          <a:lstStyle/>
          <a:p>
            <a:pPr algn="ctr"/>
            <a:r>
              <a:rPr lang="es-CO" sz="2400" b="1" dirty="0" smtClean="0"/>
              <a:t>LABORATORIOS DE QUÍMICA ORGÁNICA E INORGÁNICA</a:t>
            </a:r>
          </a:p>
          <a:p>
            <a:pPr algn="ctr"/>
            <a:r>
              <a:rPr lang="es-CO" sz="2400" b="1" dirty="0" smtClean="0"/>
              <a:t>PARA </a:t>
            </a:r>
            <a:r>
              <a:rPr lang="es-CO" sz="2400" b="1" dirty="0"/>
              <a:t>LOS PROGRAMAS DE </a:t>
            </a:r>
            <a:r>
              <a:rPr lang="es-CO" sz="2400" b="1" dirty="0" smtClean="0"/>
              <a:t>PETRÓLEO </a:t>
            </a:r>
            <a:r>
              <a:rPr lang="es-CO" sz="2400" b="1" dirty="0"/>
              <a:t>Y GAS </a:t>
            </a:r>
            <a:r>
              <a:rPr lang="es-CO" sz="2400" b="1" dirty="0" smtClean="0"/>
              <a:t>Y RECURSOS </a:t>
            </a:r>
            <a:r>
              <a:rPr lang="es-CO" sz="2400" b="1" dirty="0"/>
              <a:t>AMBIENTALES</a:t>
            </a:r>
          </a:p>
        </p:txBody>
      </p:sp>
      <p:sp>
        <p:nvSpPr>
          <p:cNvPr id="8" name="CuadroTexto 7"/>
          <p:cNvSpPr txBox="1"/>
          <p:nvPr/>
        </p:nvSpPr>
        <p:spPr>
          <a:xfrm>
            <a:off x="7705164" y="3984121"/>
            <a:ext cx="4007224" cy="954107"/>
          </a:xfrm>
          <a:prstGeom prst="rect">
            <a:avLst/>
          </a:prstGeom>
          <a:noFill/>
        </p:spPr>
        <p:txBody>
          <a:bodyPr wrap="square" rtlCol="0">
            <a:spAutoFit/>
          </a:bodyPr>
          <a:lstStyle/>
          <a:p>
            <a:pPr algn="ctr"/>
            <a:r>
              <a:rPr lang="es-CO" sz="2800" b="1" dirty="0" smtClean="0"/>
              <a:t>100% </a:t>
            </a:r>
          </a:p>
          <a:p>
            <a:pPr algn="ctr"/>
            <a:r>
              <a:rPr lang="es-CO" sz="2800" b="1" dirty="0" smtClean="0"/>
              <a:t>DE CUMPLIMIENTO</a:t>
            </a:r>
            <a:endParaRPr lang="es-CO" sz="2800" b="1" dirty="0"/>
          </a:p>
        </p:txBody>
      </p:sp>
      <p:pic>
        <p:nvPicPr>
          <p:cNvPr id="9" name="Imagen 8"/>
          <p:cNvPicPr/>
          <p:nvPr/>
        </p:nvPicPr>
        <p:blipFill rotWithShape="1">
          <a:blip r:embed="rId2" cstate="print">
            <a:extLst>
              <a:ext uri="{28A0092B-C50C-407E-A947-70E740481C1C}">
                <a14:useLocalDpi xmlns:a14="http://schemas.microsoft.com/office/drawing/2010/main" val="0"/>
              </a:ext>
            </a:extLst>
          </a:blip>
          <a:srcRect l="6624" t="26587" r="6578" b="16313"/>
          <a:stretch/>
        </p:blipFill>
        <p:spPr bwMode="auto">
          <a:xfrm>
            <a:off x="598207" y="2900154"/>
            <a:ext cx="6905251" cy="324515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314071340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80553" y="551329"/>
            <a:ext cx="5836154" cy="632012"/>
          </a:xfrm>
          <a:prstGeom prst="rect">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CO" sz="2000" b="1" dirty="0" smtClean="0">
                <a:solidFill>
                  <a:sysClr val="windowText" lastClr="000000"/>
                </a:solidFill>
                <a:latin typeface="Arial" panose="020B0604020202020204" pitchFamily="34" charset="0"/>
                <a:cs typeface="Arial" panose="020B0604020202020204" pitchFamily="34" charset="0"/>
              </a:rPr>
              <a:t>2018, AÑO DE EJECUCIÓN DE PROYECTOS</a:t>
            </a:r>
            <a:endParaRPr lang="es-ES" sz="2000" dirty="0">
              <a:solidFill>
                <a:sysClr val="windowText" lastClr="000000"/>
              </a:solidFill>
            </a:endParaRPr>
          </a:p>
        </p:txBody>
      </p:sp>
      <p:sp>
        <p:nvSpPr>
          <p:cNvPr id="7" name="CuadroTexto 6"/>
          <p:cNvSpPr txBox="1"/>
          <p:nvPr/>
        </p:nvSpPr>
        <p:spPr>
          <a:xfrm>
            <a:off x="1680883" y="1551247"/>
            <a:ext cx="9103659" cy="584775"/>
          </a:xfrm>
          <a:prstGeom prst="rect">
            <a:avLst/>
          </a:prstGeom>
          <a:noFill/>
        </p:spPr>
        <p:txBody>
          <a:bodyPr wrap="square" rtlCol="0">
            <a:spAutoFit/>
          </a:bodyPr>
          <a:lstStyle/>
          <a:p>
            <a:pPr algn="ctr"/>
            <a:r>
              <a:rPr lang="es-CO" sz="3200" b="1" dirty="0"/>
              <a:t>LABORATORIO CENTRO DE ALTO RENDIMIENTO </a:t>
            </a:r>
          </a:p>
        </p:txBody>
      </p:sp>
      <p:sp>
        <p:nvSpPr>
          <p:cNvPr id="8" name="CuadroTexto 7"/>
          <p:cNvSpPr txBox="1"/>
          <p:nvPr/>
        </p:nvSpPr>
        <p:spPr>
          <a:xfrm>
            <a:off x="8000999" y="3773732"/>
            <a:ext cx="4007224" cy="1077218"/>
          </a:xfrm>
          <a:prstGeom prst="rect">
            <a:avLst/>
          </a:prstGeom>
          <a:noFill/>
        </p:spPr>
        <p:txBody>
          <a:bodyPr wrap="square" rtlCol="0">
            <a:spAutoFit/>
          </a:bodyPr>
          <a:lstStyle/>
          <a:p>
            <a:pPr algn="ctr"/>
            <a:r>
              <a:rPr lang="es-CO" sz="3200" b="1" dirty="0" smtClean="0"/>
              <a:t>100% </a:t>
            </a:r>
          </a:p>
          <a:p>
            <a:pPr algn="ctr"/>
            <a:r>
              <a:rPr lang="es-CO" sz="3200" b="1" dirty="0" smtClean="0"/>
              <a:t>DE CUMPLIMIENTO</a:t>
            </a:r>
            <a:endParaRPr lang="es-CO" sz="3200" b="1" dirty="0"/>
          </a:p>
        </p:txBody>
      </p:sp>
      <p:grpSp>
        <p:nvGrpSpPr>
          <p:cNvPr id="6" name="Grupo 5"/>
          <p:cNvGrpSpPr/>
          <p:nvPr/>
        </p:nvGrpSpPr>
        <p:grpSpPr>
          <a:xfrm>
            <a:off x="532841" y="2434065"/>
            <a:ext cx="7172323" cy="4007075"/>
            <a:chOff x="0" y="0"/>
            <a:chExt cx="5686425" cy="3961130"/>
          </a:xfrm>
        </p:grpSpPr>
        <p:pic>
          <p:nvPicPr>
            <p:cNvPr id="10" name="Imagen 9"/>
            <p:cNvPicPr>
              <a:picLocks noChangeAspect="1"/>
            </p:cNvPicPr>
            <p:nvPr/>
          </p:nvPicPr>
          <p:blipFill rotWithShape="1">
            <a:blip r:embed="rId2">
              <a:extLst>
                <a:ext uri="{28A0092B-C50C-407E-A947-70E740481C1C}">
                  <a14:useLocalDpi xmlns:a14="http://schemas.microsoft.com/office/drawing/2010/main" val="0"/>
                </a:ext>
              </a:extLst>
            </a:blip>
            <a:srcRect l="27086" t="11149" r="50048" b="48176"/>
            <a:stretch/>
          </p:blipFill>
          <p:spPr bwMode="auto">
            <a:xfrm>
              <a:off x="2819400" y="0"/>
              <a:ext cx="2867025" cy="18459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pic>
          <p:nvPicPr>
            <p:cNvPr id="11" name="Imagen 10"/>
            <p:cNvPicPr>
              <a:picLocks noChangeAspect="1"/>
            </p:cNvPicPr>
            <p:nvPr/>
          </p:nvPicPr>
          <p:blipFill rotWithShape="1">
            <a:blip r:embed="rId3" cstate="print">
              <a:extLst>
                <a:ext uri="{28A0092B-C50C-407E-A947-70E740481C1C}">
                  <a14:useLocalDpi xmlns:a14="http://schemas.microsoft.com/office/drawing/2010/main" val="0"/>
                </a:ext>
              </a:extLst>
            </a:blip>
            <a:srcRect l="17665" t="15541" r="18135" b="7433"/>
            <a:stretch/>
          </p:blipFill>
          <p:spPr bwMode="auto">
            <a:xfrm>
              <a:off x="19050" y="0"/>
              <a:ext cx="2800350" cy="18567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pic>
          <p:nvPicPr>
            <p:cNvPr id="12" name="Imagen 11"/>
            <p:cNvPicPr>
              <a:picLocks noChangeAspect="1"/>
            </p:cNvPicPr>
            <p:nvPr/>
          </p:nvPicPr>
          <p:blipFill rotWithShape="1">
            <a:blip r:embed="rId2">
              <a:extLst>
                <a:ext uri="{28A0092B-C50C-407E-A947-70E740481C1C}">
                  <a14:useLocalDpi xmlns:a14="http://schemas.microsoft.com/office/drawing/2010/main" val="0"/>
                </a:ext>
              </a:extLst>
            </a:blip>
            <a:srcRect l="50200" t="38985" r="27050" b="34378"/>
            <a:stretch/>
          </p:blipFill>
          <p:spPr bwMode="auto">
            <a:xfrm>
              <a:off x="0" y="1847850"/>
              <a:ext cx="2847975" cy="21132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pic>
          <p:nvPicPr>
            <p:cNvPr id="13" name="Imagen 12"/>
            <p:cNvPicPr>
              <a:picLocks noChangeAspect="1"/>
            </p:cNvPicPr>
            <p:nvPr/>
          </p:nvPicPr>
          <p:blipFill rotWithShape="1">
            <a:blip r:embed="rId2">
              <a:extLst>
                <a:ext uri="{28A0092B-C50C-407E-A947-70E740481C1C}">
                  <a14:useLocalDpi xmlns:a14="http://schemas.microsoft.com/office/drawing/2010/main" val="0"/>
                </a:ext>
              </a:extLst>
            </a:blip>
            <a:srcRect l="50113" t="66225" r="27364" b="6758"/>
            <a:stretch/>
          </p:blipFill>
          <p:spPr bwMode="auto">
            <a:xfrm>
              <a:off x="2838450" y="1847850"/>
              <a:ext cx="2847975" cy="21132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38512959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894934" y="484094"/>
            <a:ext cx="8432403" cy="793376"/>
          </a:xfrm>
          <a:prstGeom prst="rect">
            <a:avLst/>
          </a:prstGeom>
          <a:solidFill>
            <a:srgbClr val="FFCC9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CO" sz="2800" b="1" dirty="0" smtClean="0">
                <a:solidFill>
                  <a:srgbClr val="7030A0"/>
                </a:solidFill>
                <a:latin typeface="Arial" panose="020B0604020202020204" pitchFamily="34" charset="0"/>
                <a:cs typeface="Arial" panose="020B0604020202020204" pitchFamily="34" charset="0"/>
              </a:rPr>
              <a:t>CUMPLIMIENTO PLAN DE ACCIÓN 2018</a:t>
            </a:r>
            <a:endParaRPr lang="es-ES" sz="2800" dirty="0">
              <a:solidFill>
                <a:srgbClr val="7030A0"/>
              </a:solidFill>
            </a:endParaRPr>
          </a:p>
        </p:txBody>
      </p:sp>
      <p:sp>
        <p:nvSpPr>
          <p:cNvPr id="3" name="Rectángulo redondeado 2"/>
          <p:cNvSpPr/>
          <p:nvPr/>
        </p:nvSpPr>
        <p:spPr>
          <a:xfrm>
            <a:off x="322730" y="1465729"/>
            <a:ext cx="5459506" cy="1438835"/>
          </a:xfrm>
          <a:prstGeom prst="roundRect">
            <a:avLst/>
          </a:prstGeom>
          <a:solidFill>
            <a:schemeClr val="accent6">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solidFill>
                  <a:srgbClr val="0000FF"/>
                </a:solidFill>
              </a:rPr>
              <a:t>Política 1: Fortalecimiento de la investigación, el desarrollo tecnológico y la innovación como componentes esenciales de la cultura de la calidad educativa de las </a:t>
            </a:r>
            <a:r>
              <a:rPr lang="es-CO" dirty="0" smtClean="0">
                <a:solidFill>
                  <a:srgbClr val="0000FF"/>
                </a:solidFill>
              </a:rPr>
              <a:t>UTS</a:t>
            </a:r>
          </a:p>
          <a:p>
            <a:pPr algn="ctr"/>
            <a:r>
              <a:rPr lang="es-CO" sz="2400" b="1" dirty="0" smtClean="0">
                <a:solidFill>
                  <a:srgbClr val="0000FF"/>
                </a:solidFill>
              </a:rPr>
              <a:t>96% </a:t>
            </a:r>
            <a:endParaRPr lang="es-CO" sz="2400" b="1" dirty="0">
              <a:solidFill>
                <a:srgbClr val="0000FF"/>
              </a:solidFill>
            </a:endParaRPr>
          </a:p>
        </p:txBody>
      </p:sp>
      <p:sp>
        <p:nvSpPr>
          <p:cNvPr id="4" name="Rectángulo redondeado 3"/>
          <p:cNvSpPr/>
          <p:nvPr/>
        </p:nvSpPr>
        <p:spPr>
          <a:xfrm>
            <a:off x="6364942" y="1465729"/>
            <a:ext cx="5459506" cy="1438835"/>
          </a:xfrm>
          <a:prstGeom prst="roundRect">
            <a:avLst/>
          </a:prstGeom>
          <a:solidFill>
            <a:schemeClr val="accent6">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solidFill>
                  <a:srgbClr val="0000FF"/>
                </a:solidFill>
              </a:rPr>
              <a:t>Política 2</a:t>
            </a:r>
            <a:r>
              <a:rPr lang="es-CO" dirty="0" smtClean="0">
                <a:solidFill>
                  <a:srgbClr val="0000FF"/>
                </a:solidFill>
              </a:rPr>
              <a:t>: </a:t>
            </a:r>
            <a:r>
              <a:rPr lang="es-CO" dirty="0">
                <a:solidFill>
                  <a:srgbClr val="0000FF"/>
                </a:solidFill>
              </a:rPr>
              <a:t>Gestión del conocimiento para la construcción de comunidad académica y científica  </a:t>
            </a:r>
            <a:r>
              <a:rPr lang="es-CO" sz="2400" b="1" dirty="0">
                <a:solidFill>
                  <a:srgbClr val="0000FF"/>
                </a:solidFill>
              </a:rPr>
              <a:t>83% </a:t>
            </a:r>
          </a:p>
        </p:txBody>
      </p:sp>
      <p:sp>
        <p:nvSpPr>
          <p:cNvPr id="5" name="Rectángulo redondeado 4"/>
          <p:cNvSpPr/>
          <p:nvPr/>
        </p:nvSpPr>
        <p:spPr>
          <a:xfrm>
            <a:off x="322730" y="3146611"/>
            <a:ext cx="5459506" cy="1438835"/>
          </a:xfrm>
          <a:prstGeom prst="roundRect">
            <a:avLst/>
          </a:prstGeom>
          <a:solidFill>
            <a:schemeClr val="accent6">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solidFill>
                  <a:srgbClr val="0000FF"/>
                </a:solidFill>
              </a:rPr>
              <a:t>Política </a:t>
            </a:r>
            <a:r>
              <a:rPr lang="es-CO" dirty="0" smtClean="0">
                <a:solidFill>
                  <a:srgbClr val="0000FF"/>
                </a:solidFill>
              </a:rPr>
              <a:t>3: </a:t>
            </a:r>
            <a:r>
              <a:rPr lang="es-CO" dirty="0">
                <a:solidFill>
                  <a:srgbClr val="0000FF"/>
                </a:solidFill>
              </a:rPr>
              <a:t>Evaluación, autoevaluación y autorregulación de los programas académicos de la Institución, orientados a la actualización y revisión permanente del Proyecto Educativo Institucional</a:t>
            </a:r>
            <a:endParaRPr lang="es-CO" dirty="0" smtClean="0">
              <a:solidFill>
                <a:srgbClr val="0000FF"/>
              </a:solidFill>
            </a:endParaRPr>
          </a:p>
          <a:p>
            <a:pPr algn="ctr"/>
            <a:r>
              <a:rPr lang="es-CO" sz="2400" b="1" dirty="0" smtClean="0">
                <a:solidFill>
                  <a:srgbClr val="0000FF"/>
                </a:solidFill>
              </a:rPr>
              <a:t>95% </a:t>
            </a:r>
            <a:endParaRPr lang="es-CO" sz="2400" b="1" dirty="0">
              <a:solidFill>
                <a:srgbClr val="0000FF"/>
              </a:solidFill>
            </a:endParaRPr>
          </a:p>
        </p:txBody>
      </p:sp>
      <p:sp>
        <p:nvSpPr>
          <p:cNvPr id="6" name="Rectángulo redondeado 5"/>
          <p:cNvSpPr/>
          <p:nvPr/>
        </p:nvSpPr>
        <p:spPr>
          <a:xfrm>
            <a:off x="6364942" y="3146611"/>
            <a:ext cx="5459506" cy="1438835"/>
          </a:xfrm>
          <a:prstGeom prst="roundRect">
            <a:avLst/>
          </a:prstGeom>
          <a:solidFill>
            <a:schemeClr val="accent6">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solidFill>
                  <a:srgbClr val="0000FF"/>
                </a:solidFill>
              </a:rPr>
              <a:t>Política </a:t>
            </a:r>
            <a:r>
              <a:rPr lang="es-CO" dirty="0" smtClean="0">
                <a:solidFill>
                  <a:srgbClr val="0000FF"/>
                </a:solidFill>
              </a:rPr>
              <a:t>4</a:t>
            </a:r>
            <a:r>
              <a:rPr lang="es-CO" dirty="0">
                <a:solidFill>
                  <a:srgbClr val="0000FF"/>
                </a:solidFill>
              </a:rPr>
              <a:t>: Profesores, investigadores, estudiantes y graduados  para el incremento de la calidad académica. </a:t>
            </a:r>
            <a:endParaRPr lang="es-CO" dirty="0" smtClean="0">
              <a:solidFill>
                <a:srgbClr val="0000FF"/>
              </a:solidFill>
            </a:endParaRPr>
          </a:p>
          <a:p>
            <a:pPr algn="ctr"/>
            <a:r>
              <a:rPr lang="es-CO" sz="2400" b="1" dirty="0" smtClean="0">
                <a:solidFill>
                  <a:srgbClr val="0000FF"/>
                </a:solidFill>
              </a:rPr>
              <a:t>97% </a:t>
            </a:r>
            <a:endParaRPr lang="es-CO" sz="2400" b="1" dirty="0">
              <a:solidFill>
                <a:srgbClr val="0000FF"/>
              </a:solidFill>
            </a:endParaRPr>
          </a:p>
        </p:txBody>
      </p:sp>
      <p:sp>
        <p:nvSpPr>
          <p:cNvPr id="7" name="Rectángulo redondeado 6"/>
          <p:cNvSpPr/>
          <p:nvPr/>
        </p:nvSpPr>
        <p:spPr>
          <a:xfrm>
            <a:off x="322730" y="4827493"/>
            <a:ext cx="5459506" cy="1438835"/>
          </a:xfrm>
          <a:prstGeom prst="roundRect">
            <a:avLst/>
          </a:prstGeom>
          <a:solidFill>
            <a:schemeClr val="accent6">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solidFill>
                  <a:srgbClr val="0000FF"/>
                </a:solidFill>
              </a:rPr>
              <a:t>Política </a:t>
            </a:r>
            <a:r>
              <a:rPr lang="es-CO" dirty="0" smtClean="0">
                <a:solidFill>
                  <a:srgbClr val="0000FF"/>
                </a:solidFill>
              </a:rPr>
              <a:t>5</a:t>
            </a:r>
            <a:r>
              <a:rPr lang="es-CO" dirty="0">
                <a:solidFill>
                  <a:srgbClr val="0000FF"/>
                </a:solidFill>
              </a:rPr>
              <a:t>: Responsabilidad Social de las UTS basada en los impactos de la extensión y proyección social</a:t>
            </a:r>
            <a:endParaRPr lang="es-CO" dirty="0" smtClean="0">
              <a:solidFill>
                <a:srgbClr val="0000FF"/>
              </a:solidFill>
            </a:endParaRPr>
          </a:p>
          <a:p>
            <a:pPr algn="ctr"/>
            <a:r>
              <a:rPr lang="es-CO" sz="2400" b="1" dirty="0" smtClean="0">
                <a:solidFill>
                  <a:srgbClr val="0000FF"/>
                </a:solidFill>
              </a:rPr>
              <a:t>100% </a:t>
            </a:r>
            <a:endParaRPr lang="es-CO" sz="2400" b="1" dirty="0">
              <a:solidFill>
                <a:srgbClr val="0000FF"/>
              </a:solidFill>
            </a:endParaRPr>
          </a:p>
        </p:txBody>
      </p:sp>
      <p:sp>
        <p:nvSpPr>
          <p:cNvPr id="8" name="Rectángulo redondeado 7"/>
          <p:cNvSpPr/>
          <p:nvPr/>
        </p:nvSpPr>
        <p:spPr>
          <a:xfrm>
            <a:off x="6364942" y="4827493"/>
            <a:ext cx="5459506" cy="1438835"/>
          </a:xfrm>
          <a:prstGeom prst="roundRect">
            <a:avLst/>
          </a:prstGeom>
          <a:solidFill>
            <a:schemeClr val="accent6">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solidFill>
                  <a:srgbClr val="0000FF"/>
                </a:solidFill>
              </a:rPr>
              <a:t>Política </a:t>
            </a:r>
            <a:r>
              <a:rPr lang="es-CO" dirty="0" smtClean="0">
                <a:solidFill>
                  <a:srgbClr val="0000FF"/>
                </a:solidFill>
              </a:rPr>
              <a:t>6</a:t>
            </a:r>
            <a:r>
              <a:rPr lang="es-CO" dirty="0">
                <a:solidFill>
                  <a:srgbClr val="0000FF"/>
                </a:solidFill>
              </a:rPr>
              <a:t>: Sostenibilidad financiera institucional.</a:t>
            </a:r>
            <a:endParaRPr lang="es-CO" dirty="0" smtClean="0">
              <a:solidFill>
                <a:srgbClr val="0000FF"/>
              </a:solidFill>
            </a:endParaRPr>
          </a:p>
          <a:p>
            <a:pPr algn="ctr"/>
            <a:r>
              <a:rPr lang="es-CO" sz="2400" b="1" dirty="0" smtClean="0">
                <a:solidFill>
                  <a:srgbClr val="0000FF"/>
                </a:solidFill>
              </a:rPr>
              <a:t>100% </a:t>
            </a:r>
            <a:endParaRPr lang="es-CO" sz="2400" b="1" dirty="0">
              <a:solidFill>
                <a:srgbClr val="0000FF"/>
              </a:solidFill>
            </a:endParaRPr>
          </a:p>
        </p:txBody>
      </p:sp>
    </p:spTree>
    <p:extLst>
      <p:ext uri="{BB962C8B-B14F-4D97-AF65-F5344CB8AC3E}">
        <p14:creationId xmlns:p14="http://schemas.microsoft.com/office/powerpoint/2010/main" val="322221351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80553" y="551329"/>
            <a:ext cx="5836154" cy="632012"/>
          </a:xfrm>
          <a:prstGeom prst="rect">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CO" sz="2000" b="1" dirty="0" smtClean="0">
                <a:solidFill>
                  <a:sysClr val="windowText" lastClr="000000"/>
                </a:solidFill>
                <a:latin typeface="Arial" panose="020B0604020202020204" pitchFamily="34" charset="0"/>
                <a:cs typeface="Arial" panose="020B0604020202020204" pitchFamily="34" charset="0"/>
              </a:rPr>
              <a:t>2018, AÑO DE EJECUCIÓN DE PROYECTOS</a:t>
            </a:r>
            <a:endParaRPr lang="es-ES" sz="2000" dirty="0">
              <a:solidFill>
                <a:sysClr val="windowText" lastClr="000000"/>
              </a:solidFill>
            </a:endParaRPr>
          </a:p>
        </p:txBody>
      </p:sp>
      <p:sp>
        <p:nvSpPr>
          <p:cNvPr id="7" name="CuadroTexto 6"/>
          <p:cNvSpPr txBox="1"/>
          <p:nvPr/>
        </p:nvSpPr>
        <p:spPr>
          <a:xfrm>
            <a:off x="1662019" y="1540172"/>
            <a:ext cx="9103659" cy="646331"/>
          </a:xfrm>
          <a:prstGeom prst="rect">
            <a:avLst/>
          </a:prstGeom>
          <a:noFill/>
        </p:spPr>
        <p:txBody>
          <a:bodyPr wrap="square" rtlCol="0">
            <a:spAutoFit/>
          </a:bodyPr>
          <a:lstStyle/>
          <a:p>
            <a:pPr algn="ctr"/>
            <a:r>
              <a:rPr lang="es-CO" sz="3600" b="1" dirty="0"/>
              <a:t>CELDA FLEXIBLE </a:t>
            </a:r>
          </a:p>
        </p:txBody>
      </p:sp>
      <p:sp>
        <p:nvSpPr>
          <p:cNvPr id="8" name="CuadroTexto 7"/>
          <p:cNvSpPr txBox="1"/>
          <p:nvPr/>
        </p:nvSpPr>
        <p:spPr>
          <a:xfrm>
            <a:off x="7812740" y="3984121"/>
            <a:ext cx="4007224" cy="1077218"/>
          </a:xfrm>
          <a:prstGeom prst="rect">
            <a:avLst/>
          </a:prstGeom>
          <a:noFill/>
        </p:spPr>
        <p:txBody>
          <a:bodyPr wrap="square" rtlCol="0">
            <a:spAutoFit/>
          </a:bodyPr>
          <a:lstStyle/>
          <a:p>
            <a:pPr algn="ctr"/>
            <a:r>
              <a:rPr lang="es-CO" sz="3200" b="1" dirty="0" smtClean="0"/>
              <a:t>100% </a:t>
            </a:r>
          </a:p>
          <a:p>
            <a:pPr algn="ctr"/>
            <a:r>
              <a:rPr lang="es-CO" sz="3200" b="1" dirty="0" smtClean="0"/>
              <a:t>DE CUMPLIMIENTO</a:t>
            </a:r>
            <a:endParaRPr lang="es-CO" sz="3200" b="1" dirty="0"/>
          </a:p>
        </p:txBody>
      </p:sp>
      <p:grpSp>
        <p:nvGrpSpPr>
          <p:cNvPr id="6" name="Grupo 5"/>
          <p:cNvGrpSpPr/>
          <p:nvPr/>
        </p:nvGrpSpPr>
        <p:grpSpPr>
          <a:xfrm>
            <a:off x="609600" y="2469267"/>
            <a:ext cx="7095564" cy="3958427"/>
            <a:chOff x="0" y="0"/>
            <a:chExt cx="5819775" cy="4171950"/>
          </a:xfrm>
        </p:grpSpPr>
        <p:pic>
          <p:nvPicPr>
            <p:cNvPr id="10" name="Imagen 9" descr="C:\Users\uts\Downloads\WhatsApp Image 2018-12-04 at 3.50.41 PM.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57400"/>
              <a:ext cx="3133725" cy="2114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Imagen 10" descr="C:\Users\uts\Downloads\WhatsApp Image 2018-12-04 at 3.50.42 PM.jpe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3129915" cy="2066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Imagen 11" descr="C:\Users\uts\Downloads\WhatsApp Image 2018-12-04 at 3.50.43 PM.jpe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52775" y="0"/>
              <a:ext cx="2667000" cy="20478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Imagen 12" descr="C:\Users\uts\Downloads\WhatsApp Image 2018-12-04 at 3.50.41 PM (1).jpe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33725" y="2047875"/>
              <a:ext cx="2667000" cy="2114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spTree>
    <p:extLst>
      <p:ext uri="{BB962C8B-B14F-4D97-AF65-F5344CB8AC3E}">
        <p14:creationId xmlns:p14="http://schemas.microsoft.com/office/powerpoint/2010/main" val="61454395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80553" y="551329"/>
            <a:ext cx="5836154" cy="632012"/>
          </a:xfrm>
          <a:prstGeom prst="rect">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CO" sz="2000" b="1" dirty="0" smtClean="0">
                <a:solidFill>
                  <a:sysClr val="windowText" lastClr="000000"/>
                </a:solidFill>
                <a:latin typeface="Arial" panose="020B0604020202020204" pitchFamily="34" charset="0"/>
                <a:cs typeface="Arial" panose="020B0604020202020204" pitchFamily="34" charset="0"/>
              </a:rPr>
              <a:t>2018, AÑO DE EJECUCIÓN DE PROYECTOS</a:t>
            </a:r>
            <a:endParaRPr lang="es-ES" sz="2000" dirty="0">
              <a:solidFill>
                <a:sysClr val="windowText" lastClr="000000"/>
              </a:solidFill>
            </a:endParaRPr>
          </a:p>
        </p:txBody>
      </p:sp>
      <p:sp>
        <p:nvSpPr>
          <p:cNvPr id="7" name="CuadroTexto 6"/>
          <p:cNvSpPr txBox="1"/>
          <p:nvPr/>
        </p:nvSpPr>
        <p:spPr>
          <a:xfrm>
            <a:off x="432247" y="1757778"/>
            <a:ext cx="7136173" cy="4893647"/>
          </a:xfrm>
          <a:prstGeom prst="rect">
            <a:avLst/>
          </a:prstGeom>
          <a:noFill/>
        </p:spPr>
        <p:txBody>
          <a:bodyPr wrap="square" rtlCol="0">
            <a:spAutoFit/>
          </a:bodyPr>
          <a:lstStyle/>
          <a:p>
            <a:pPr marL="342900" indent="-342900" algn="just">
              <a:buFont typeface="Wingdings" panose="05000000000000000000" pitchFamily="2" charset="2"/>
              <a:buChar char="ü"/>
            </a:pPr>
            <a:r>
              <a:rPr lang="es-CO" sz="2400" dirty="0"/>
              <a:t>FORTALECIMIENTO DE LA CULTURA INVESTIGATIVA EN LAS UTS A TRAVÉS DE LA IMPLEMENTACIÓN </a:t>
            </a:r>
            <a:r>
              <a:rPr lang="es-CO" sz="2400" dirty="0" smtClean="0"/>
              <a:t>DE LABORATORIOS (Metrología, </a:t>
            </a:r>
            <a:r>
              <a:rPr lang="es-CO" sz="2400" dirty="0"/>
              <a:t>P</a:t>
            </a:r>
            <a:r>
              <a:rPr lang="es-CO" sz="2400" dirty="0" smtClean="0"/>
              <a:t>ropagación de materia vegetal, Laboratorio remoto, Resistencia materiales, entre otros)</a:t>
            </a:r>
          </a:p>
          <a:p>
            <a:pPr marL="342900" indent="-342900" algn="just">
              <a:buFont typeface="Wingdings" panose="05000000000000000000" pitchFamily="2" charset="2"/>
              <a:buChar char="ü"/>
            </a:pPr>
            <a:r>
              <a:rPr lang="es-CO" sz="2400" dirty="0"/>
              <a:t>EQUIPOS PARA </a:t>
            </a:r>
            <a:r>
              <a:rPr lang="es-CO" sz="2400" dirty="0" smtClean="0"/>
              <a:t>PRÁCTICAS  </a:t>
            </a:r>
            <a:r>
              <a:rPr lang="es-CO" sz="2400" dirty="0"/>
              <a:t>DE LOS 9 PROGRAMAS DE LA </a:t>
            </a:r>
            <a:r>
              <a:rPr lang="es-CO" sz="2400" dirty="0" err="1" smtClean="0"/>
              <a:t>FCNI</a:t>
            </a:r>
            <a:endParaRPr lang="es-CO" sz="2400" dirty="0"/>
          </a:p>
          <a:p>
            <a:pPr marL="342900" indent="-342900" algn="just">
              <a:buFont typeface="Wingdings" panose="05000000000000000000" pitchFamily="2" charset="2"/>
              <a:buChar char="ü"/>
            </a:pPr>
            <a:r>
              <a:rPr lang="es-CO" sz="2400" dirty="0"/>
              <a:t>ADECUACIÓN FÍSICA DEL COLISEO DE LA SEDE PRINCIPAL </a:t>
            </a:r>
          </a:p>
          <a:p>
            <a:pPr marL="342900" indent="-342900" algn="just">
              <a:buFont typeface="Wingdings" panose="05000000000000000000" pitchFamily="2" charset="2"/>
              <a:buChar char="ü"/>
            </a:pPr>
            <a:r>
              <a:rPr lang="es-CO" sz="2400" dirty="0"/>
              <a:t>ADQUISICIÓN DE MOBILIARIO Y EQUIPOS DE COMPUTO (Para fortalecer el nuevo edificio)</a:t>
            </a:r>
          </a:p>
          <a:p>
            <a:pPr marL="342900" indent="-342900" algn="just">
              <a:buFont typeface="Wingdings" panose="05000000000000000000" pitchFamily="2" charset="2"/>
              <a:buChar char="ü"/>
            </a:pPr>
            <a:r>
              <a:rPr lang="es-CO" sz="2400" dirty="0" smtClean="0"/>
              <a:t>IMPLEMENTACIÓN </a:t>
            </a:r>
            <a:r>
              <a:rPr lang="es-CO" sz="2400" dirty="0"/>
              <a:t>DEL </a:t>
            </a:r>
            <a:r>
              <a:rPr lang="es-CO" sz="2400" dirty="0" smtClean="0"/>
              <a:t>LABORATORIO </a:t>
            </a:r>
            <a:r>
              <a:rPr lang="es-CO" sz="2400" dirty="0"/>
              <a:t>DE ALTA TENSIÓN  </a:t>
            </a:r>
          </a:p>
        </p:txBody>
      </p:sp>
      <p:sp>
        <p:nvSpPr>
          <p:cNvPr id="8" name="CuadroTexto 7"/>
          <p:cNvSpPr txBox="1"/>
          <p:nvPr/>
        </p:nvSpPr>
        <p:spPr>
          <a:xfrm>
            <a:off x="7883079" y="3665992"/>
            <a:ext cx="4007224" cy="1077218"/>
          </a:xfrm>
          <a:prstGeom prst="rect">
            <a:avLst/>
          </a:prstGeom>
          <a:noFill/>
        </p:spPr>
        <p:txBody>
          <a:bodyPr wrap="square" rtlCol="0">
            <a:spAutoFit/>
          </a:bodyPr>
          <a:lstStyle/>
          <a:p>
            <a:pPr algn="ctr"/>
            <a:r>
              <a:rPr lang="es-CO" sz="3200" b="1" dirty="0" smtClean="0"/>
              <a:t>100% </a:t>
            </a:r>
          </a:p>
          <a:p>
            <a:pPr algn="ctr"/>
            <a:r>
              <a:rPr lang="es-CO" sz="3200" b="1" dirty="0" smtClean="0"/>
              <a:t>DE CUMPLIMIENTO</a:t>
            </a:r>
            <a:endParaRPr lang="es-CO" sz="3200" b="1" dirty="0"/>
          </a:p>
        </p:txBody>
      </p:sp>
    </p:spTree>
    <p:extLst>
      <p:ext uri="{BB962C8B-B14F-4D97-AF65-F5344CB8AC3E}">
        <p14:creationId xmlns:p14="http://schemas.microsoft.com/office/powerpoint/2010/main" val="220391401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80553" y="551329"/>
            <a:ext cx="5836154" cy="632012"/>
          </a:xfrm>
          <a:prstGeom prst="rect">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CO" sz="2000" b="1" dirty="0" smtClean="0">
                <a:solidFill>
                  <a:sysClr val="windowText" lastClr="000000"/>
                </a:solidFill>
                <a:latin typeface="Arial" panose="020B0604020202020204" pitchFamily="34" charset="0"/>
                <a:cs typeface="Arial" panose="020B0604020202020204" pitchFamily="34" charset="0"/>
              </a:rPr>
              <a:t>2018, AÑO DE EJECUCIÓN DE PROYECTOS</a:t>
            </a:r>
            <a:endParaRPr lang="es-ES" sz="2000" dirty="0">
              <a:solidFill>
                <a:sysClr val="windowText" lastClr="000000"/>
              </a:solidFill>
            </a:endParaRPr>
          </a:p>
        </p:txBody>
      </p:sp>
      <p:sp>
        <p:nvSpPr>
          <p:cNvPr id="3" name="CuadroTexto 2"/>
          <p:cNvSpPr txBox="1"/>
          <p:nvPr/>
        </p:nvSpPr>
        <p:spPr>
          <a:xfrm>
            <a:off x="277907" y="1776253"/>
            <a:ext cx="5638800" cy="4154984"/>
          </a:xfrm>
          <a:prstGeom prst="rect">
            <a:avLst/>
          </a:prstGeom>
          <a:noFill/>
        </p:spPr>
        <p:txBody>
          <a:bodyPr wrap="square" rtlCol="0">
            <a:spAutoFit/>
          </a:bodyPr>
          <a:lstStyle/>
          <a:p>
            <a:pPr algn="ctr"/>
            <a:r>
              <a:rPr lang="es-CO" sz="2400" b="1" dirty="0" smtClean="0"/>
              <a:t>DOTACIÓN TECNOLÓGICA</a:t>
            </a:r>
          </a:p>
          <a:p>
            <a:pPr algn="just"/>
            <a:endParaRPr lang="es-CO" sz="2400" b="1" dirty="0" smtClean="0"/>
          </a:p>
          <a:p>
            <a:pPr marL="342900" indent="-342900" algn="just">
              <a:buFont typeface="Wingdings" panose="05000000000000000000" pitchFamily="2" charset="2"/>
              <a:buChar char="ü"/>
            </a:pPr>
            <a:r>
              <a:rPr lang="es-CO" sz="2400" dirty="0"/>
              <a:t>RECURSOS EDUCATIVOS PARA EL APRENDIZAJE EN </a:t>
            </a:r>
            <a:r>
              <a:rPr lang="es-CO" sz="2400" dirty="0" smtClean="0"/>
              <a:t>INGLÉS</a:t>
            </a:r>
          </a:p>
          <a:p>
            <a:pPr marL="342900" indent="-342900" algn="just">
              <a:buFont typeface="Wingdings" panose="05000000000000000000" pitchFamily="2" charset="2"/>
              <a:buChar char="ü"/>
            </a:pPr>
            <a:r>
              <a:rPr lang="es-CO" sz="2400" dirty="0"/>
              <a:t>AULA MAGISTRAL Y DE </a:t>
            </a:r>
            <a:r>
              <a:rPr lang="es-CO" sz="2400" dirty="0" smtClean="0"/>
              <a:t>TELECONFERENCIA</a:t>
            </a:r>
          </a:p>
          <a:p>
            <a:pPr marL="342900" indent="-342900" algn="just">
              <a:buFont typeface="Wingdings" panose="05000000000000000000" pitchFamily="2" charset="2"/>
              <a:buChar char="ü"/>
            </a:pPr>
            <a:r>
              <a:rPr lang="es-CO" sz="2400" dirty="0" smtClean="0"/>
              <a:t>ADQUISICIÓN </a:t>
            </a:r>
            <a:r>
              <a:rPr lang="es-CO" sz="2400" dirty="0"/>
              <a:t>DE SIMULADORES Y SOFTWARE PARA LOS LABORATORIOS DE LA </a:t>
            </a:r>
            <a:r>
              <a:rPr lang="es-CO" sz="2400" dirty="0" err="1" smtClean="0"/>
              <a:t>FCSE</a:t>
            </a:r>
            <a:endParaRPr lang="es-CO" sz="2400" dirty="0" smtClean="0"/>
          </a:p>
          <a:p>
            <a:pPr marL="342900" indent="-342900" algn="just">
              <a:buFont typeface="Wingdings" panose="05000000000000000000" pitchFamily="2" charset="2"/>
              <a:buChar char="ü"/>
            </a:pPr>
            <a:endParaRPr lang="es-CO" sz="2400" dirty="0"/>
          </a:p>
          <a:p>
            <a:pPr algn="ctr"/>
            <a:r>
              <a:rPr lang="es-CO" sz="2400" b="1" dirty="0"/>
              <a:t>9</a:t>
            </a:r>
            <a:r>
              <a:rPr lang="es-CO" sz="2400" b="1" dirty="0" smtClean="0"/>
              <a:t>0</a:t>
            </a:r>
            <a:r>
              <a:rPr lang="es-CO" sz="2400" b="1" dirty="0"/>
              <a:t>% </a:t>
            </a:r>
            <a:r>
              <a:rPr lang="es-CO" sz="2400" b="1" dirty="0" smtClean="0"/>
              <a:t>DE CUMPLIMIENTO</a:t>
            </a:r>
            <a:endParaRPr lang="es-CO" sz="2400" b="1" dirty="0"/>
          </a:p>
        </p:txBody>
      </p:sp>
      <p:sp>
        <p:nvSpPr>
          <p:cNvPr id="12" name="CuadroTexto 11"/>
          <p:cNvSpPr txBox="1"/>
          <p:nvPr/>
        </p:nvSpPr>
        <p:spPr>
          <a:xfrm>
            <a:off x="6338739" y="1776253"/>
            <a:ext cx="5638800" cy="4462760"/>
          </a:xfrm>
          <a:prstGeom prst="rect">
            <a:avLst/>
          </a:prstGeom>
          <a:noFill/>
        </p:spPr>
        <p:txBody>
          <a:bodyPr wrap="square" rtlCol="0">
            <a:spAutoFit/>
          </a:bodyPr>
          <a:lstStyle/>
          <a:p>
            <a:pPr algn="ctr"/>
            <a:r>
              <a:rPr lang="es-CO" sz="2400" b="1" dirty="0" smtClean="0"/>
              <a:t>INFRAESTRUCTURA FÍSICA</a:t>
            </a:r>
          </a:p>
          <a:p>
            <a:pPr algn="just"/>
            <a:endParaRPr lang="es-CO" sz="2000" b="1" dirty="0" smtClean="0"/>
          </a:p>
          <a:p>
            <a:pPr marL="342900" indent="-342900" algn="just">
              <a:buFont typeface="Wingdings" panose="05000000000000000000" pitchFamily="2" charset="2"/>
              <a:buChar char="ü"/>
            </a:pPr>
            <a:r>
              <a:rPr lang="es-CO" sz="2000" dirty="0" smtClean="0"/>
              <a:t>MEJORAMIENTO DE LA INFRAESTRUCTURA DE LOS LABORATORIOS DE CELDA FLEXIBLE MANUFACTURERA, DE ALTA TENSIÓN, DE GEOTECNIA Y DE MÉTODOS Y TIEMPOS;  Y ADECUACIÓN DEL LABORATORIO EXISTENTE DE HIDRÁULICA Y LOS  DOS ALMACENES DE ELECTRÓNICA Y ELECTRICIDAD. </a:t>
            </a:r>
            <a:r>
              <a:rPr lang="es-CO" sz="2000" b="1" dirty="0" smtClean="0"/>
              <a:t>(50% DE CUMPLIMIENTO)</a:t>
            </a:r>
          </a:p>
          <a:p>
            <a:pPr marL="342900" indent="-342900" algn="just">
              <a:buFont typeface="Wingdings" panose="05000000000000000000" pitchFamily="2" charset="2"/>
              <a:buChar char="ü"/>
            </a:pPr>
            <a:r>
              <a:rPr lang="es-CO" sz="2000" dirty="0" smtClean="0"/>
              <a:t>ESPACIO </a:t>
            </a:r>
            <a:r>
              <a:rPr lang="es-CO" sz="2000" dirty="0"/>
              <a:t>FÍSICO PARA LA CREACIÓN DE UNA PLAZOLETA PARA EL NUEVO ACCESO DE LA COMUNIDAD EDUCATIVA DE LA SEDE PRINCIPAL </a:t>
            </a:r>
            <a:r>
              <a:rPr lang="es-CO" sz="2000" dirty="0" smtClean="0"/>
              <a:t>UTS</a:t>
            </a:r>
            <a:r>
              <a:rPr lang="es-CO" sz="2000" dirty="0"/>
              <a:t>. </a:t>
            </a:r>
            <a:r>
              <a:rPr lang="es-CO" sz="2000" b="1" dirty="0" smtClean="0"/>
              <a:t>(40</a:t>
            </a:r>
            <a:r>
              <a:rPr lang="es-CO" sz="2000" b="1" dirty="0"/>
              <a:t>% DE CUMPLIMIENTO)</a:t>
            </a:r>
            <a:endParaRPr lang="es-CO" sz="2000" b="1" dirty="0" smtClean="0"/>
          </a:p>
        </p:txBody>
      </p:sp>
    </p:spTree>
    <p:extLst>
      <p:ext uri="{BB962C8B-B14F-4D97-AF65-F5344CB8AC3E}">
        <p14:creationId xmlns:p14="http://schemas.microsoft.com/office/powerpoint/2010/main" val="419047435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71598" y="2581835"/>
            <a:ext cx="9386047" cy="1200329"/>
          </a:xfrm>
          <a:prstGeom prst="rect">
            <a:avLst/>
          </a:prstGeom>
          <a:noFill/>
        </p:spPr>
        <p:txBody>
          <a:bodyPr wrap="square" rtlCol="0">
            <a:spAutoFit/>
          </a:bodyPr>
          <a:lstStyle/>
          <a:p>
            <a:pPr algn="ctr"/>
            <a:r>
              <a:rPr lang="es-CO" sz="3600" b="1" dirty="0" smtClean="0"/>
              <a:t>POLÍTICA No</a:t>
            </a:r>
            <a:r>
              <a:rPr lang="es-CO" sz="3600" b="1" dirty="0"/>
              <a:t>. 8. Desarrollo humano del personal al servicio de la Institución.</a:t>
            </a:r>
          </a:p>
        </p:txBody>
      </p:sp>
    </p:spTree>
    <p:extLst>
      <p:ext uri="{BB962C8B-B14F-4D97-AF65-F5344CB8AC3E}">
        <p14:creationId xmlns:p14="http://schemas.microsoft.com/office/powerpoint/2010/main" val="207727108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616141" y="662499"/>
            <a:ext cx="6529416" cy="646331"/>
          </a:xfrm>
          <a:prstGeom prst="rect">
            <a:avLst/>
          </a:prstGeom>
        </p:spPr>
        <p:txBody>
          <a:bodyPr wrap="none">
            <a:spAutoFit/>
          </a:bodyPr>
          <a:lstStyle/>
          <a:p>
            <a:pPr algn="ctr"/>
            <a:r>
              <a:rPr lang="es-ES" altLang="es-CO" sz="3600" b="1" dirty="0">
                <a:solidFill>
                  <a:srgbClr val="660066"/>
                </a:solidFill>
              </a:rPr>
              <a:t>GESTIÓN DEL TALENTO HUMANO</a:t>
            </a:r>
          </a:p>
        </p:txBody>
      </p:sp>
      <p:sp>
        <p:nvSpPr>
          <p:cNvPr id="4" name="Rectángulo 3">
            <a:extLst>
              <a:ext uri="{FF2B5EF4-FFF2-40B4-BE49-F238E27FC236}">
                <a16:creationId xmlns:a16="http://schemas.microsoft.com/office/drawing/2014/main" xmlns="" id="{89C447D9-E83F-4CF0-930B-867994A238F3}"/>
              </a:ext>
            </a:extLst>
          </p:cNvPr>
          <p:cNvSpPr/>
          <p:nvPr/>
        </p:nvSpPr>
        <p:spPr>
          <a:xfrm flipH="1">
            <a:off x="2335805" y="4203659"/>
            <a:ext cx="2331140" cy="669417"/>
          </a:xfrm>
          <a:prstGeom prst="rect">
            <a:avLst/>
          </a:prstGeom>
          <a:solidFill>
            <a:srgbClr val="9999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sp>
        <p:nvSpPr>
          <p:cNvPr id="5" name="Rectángulo 4">
            <a:extLst>
              <a:ext uri="{FF2B5EF4-FFF2-40B4-BE49-F238E27FC236}">
                <a16:creationId xmlns:a16="http://schemas.microsoft.com/office/drawing/2014/main" xmlns="" id="{9460948B-9E5D-48CE-B325-36C638237E9C}"/>
              </a:ext>
            </a:extLst>
          </p:cNvPr>
          <p:cNvSpPr/>
          <p:nvPr/>
        </p:nvSpPr>
        <p:spPr>
          <a:xfrm flipH="1">
            <a:off x="7144371" y="2800746"/>
            <a:ext cx="2331140" cy="1370722"/>
          </a:xfrm>
          <a:prstGeom prst="rect">
            <a:avLst/>
          </a:prstGeom>
          <a:solidFill>
            <a:srgbClr val="33CC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sp>
        <p:nvSpPr>
          <p:cNvPr id="6" name="Rectángulo 5">
            <a:extLst>
              <a:ext uri="{FF2B5EF4-FFF2-40B4-BE49-F238E27FC236}">
                <a16:creationId xmlns:a16="http://schemas.microsoft.com/office/drawing/2014/main" xmlns="" id="{4F013E81-E97E-46C3-AAF0-6356F22F7CA6}"/>
              </a:ext>
            </a:extLst>
          </p:cNvPr>
          <p:cNvSpPr/>
          <p:nvPr/>
        </p:nvSpPr>
        <p:spPr>
          <a:xfrm flipH="1">
            <a:off x="4729601" y="2800746"/>
            <a:ext cx="2331140" cy="1370722"/>
          </a:xfrm>
          <a:prstGeom prst="rect">
            <a:avLst/>
          </a:prstGeom>
          <a:solidFill>
            <a:srgbClr val="33CC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sp>
        <p:nvSpPr>
          <p:cNvPr id="7" name="Rectángulo 6">
            <a:extLst>
              <a:ext uri="{FF2B5EF4-FFF2-40B4-BE49-F238E27FC236}">
                <a16:creationId xmlns:a16="http://schemas.microsoft.com/office/drawing/2014/main" xmlns="" id="{838D4D0C-F8F9-4A3D-B091-3602A4B8DF86}"/>
              </a:ext>
            </a:extLst>
          </p:cNvPr>
          <p:cNvSpPr/>
          <p:nvPr/>
        </p:nvSpPr>
        <p:spPr>
          <a:xfrm flipH="1">
            <a:off x="2327809" y="2800746"/>
            <a:ext cx="2331140" cy="1370722"/>
          </a:xfrm>
          <a:prstGeom prst="rect">
            <a:avLst/>
          </a:prstGeom>
          <a:solidFill>
            <a:srgbClr val="33CC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sp>
        <p:nvSpPr>
          <p:cNvPr id="8" name="Rectángulo 7">
            <a:extLst>
              <a:ext uri="{FF2B5EF4-FFF2-40B4-BE49-F238E27FC236}">
                <a16:creationId xmlns:a16="http://schemas.microsoft.com/office/drawing/2014/main" xmlns="" id="{74CA6C08-031A-4D66-9919-4481A27DBD6F}"/>
              </a:ext>
            </a:extLst>
          </p:cNvPr>
          <p:cNvSpPr/>
          <p:nvPr/>
        </p:nvSpPr>
        <p:spPr>
          <a:xfrm>
            <a:off x="3088188" y="4234854"/>
            <a:ext cx="851515" cy="553998"/>
          </a:xfrm>
          <a:prstGeom prst="rect">
            <a:avLst/>
          </a:prstGeom>
        </p:spPr>
        <p:txBody>
          <a:bodyPr wrap="none">
            <a:spAutoFit/>
          </a:bodyPr>
          <a:lstStyle/>
          <a:p>
            <a:r>
              <a:rPr lang="es-CO" sz="3000" b="1" dirty="0" smtClean="0"/>
              <a:t>78</a:t>
            </a:r>
            <a:r>
              <a:rPr lang="es-CO" sz="3000" dirty="0" smtClean="0"/>
              <a:t>%</a:t>
            </a:r>
            <a:endParaRPr lang="es-CO" sz="3000" dirty="0"/>
          </a:p>
        </p:txBody>
      </p:sp>
      <p:sp>
        <p:nvSpPr>
          <p:cNvPr id="9" name="CuadroTexto 8">
            <a:extLst>
              <a:ext uri="{FF2B5EF4-FFF2-40B4-BE49-F238E27FC236}">
                <a16:creationId xmlns:a16="http://schemas.microsoft.com/office/drawing/2014/main" xmlns="" id="{D0918C5C-D810-4AEB-BA82-A0E53B5C1A17}"/>
              </a:ext>
            </a:extLst>
          </p:cNvPr>
          <p:cNvSpPr txBox="1"/>
          <p:nvPr/>
        </p:nvSpPr>
        <p:spPr>
          <a:xfrm>
            <a:off x="4887961" y="2976314"/>
            <a:ext cx="2128052" cy="923330"/>
          </a:xfrm>
          <a:prstGeom prst="rect">
            <a:avLst/>
          </a:prstGeom>
          <a:noFill/>
        </p:spPr>
        <p:txBody>
          <a:bodyPr wrap="square" rtlCol="0">
            <a:spAutoFit/>
          </a:bodyPr>
          <a:lstStyle/>
          <a:p>
            <a:pPr algn="ctr"/>
            <a:r>
              <a:rPr lang="es-CO" dirty="0">
                <a:solidFill>
                  <a:schemeClr val="bg1"/>
                </a:solidFill>
              </a:rPr>
              <a:t>FUNCIONARIOS </a:t>
            </a:r>
            <a:r>
              <a:rPr lang="es-CO" b="1" dirty="0">
                <a:solidFill>
                  <a:schemeClr val="bg1"/>
                </a:solidFill>
              </a:rPr>
              <a:t>ADMINISTRATIVOS CAPACITADOS</a:t>
            </a:r>
          </a:p>
        </p:txBody>
      </p:sp>
      <p:sp>
        <p:nvSpPr>
          <p:cNvPr id="10" name="Rectángulo 9">
            <a:extLst>
              <a:ext uri="{FF2B5EF4-FFF2-40B4-BE49-F238E27FC236}">
                <a16:creationId xmlns:a16="http://schemas.microsoft.com/office/drawing/2014/main" xmlns="" id="{8293B668-A9C4-465C-BCB0-F9E3AA01F654}"/>
              </a:ext>
            </a:extLst>
          </p:cNvPr>
          <p:cNvSpPr/>
          <p:nvPr/>
        </p:nvSpPr>
        <p:spPr>
          <a:xfrm>
            <a:off x="2443189" y="2893097"/>
            <a:ext cx="2215761" cy="1200329"/>
          </a:xfrm>
          <a:prstGeom prst="rect">
            <a:avLst/>
          </a:prstGeom>
        </p:spPr>
        <p:txBody>
          <a:bodyPr wrap="square">
            <a:spAutoFit/>
          </a:bodyPr>
          <a:lstStyle/>
          <a:p>
            <a:pPr lvl="0" algn="ctr"/>
            <a:r>
              <a:rPr lang="es-CO" b="1" dirty="0">
                <a:solidFill>
                  <a:schemeClr val="bg1"/>
                </a:solidFill>
              </a:rPr>
              <a:t>FUNCIONARIOS BENEFICIADOS </a:t>
            </a:r>
            <a:r>
              <a:rPr lang="es-CO" dirty="0">
                <a:solidFill>
                  <a:schemeClr val="bg1"/>
                </a:solidFill>
              </a:rPr>
              <a:t>CON EL PROGRAMA DE BIENESTAR</a:t>
            </a:r>
          </a:p>
        </p:txBody>
      </p:sp>
      <p:sp>
        <p:nvSpPr>
          <p:cNvPr id="11" name="Rectángulo 10">
            <a:extLst>
              <a:ext uri="{FF2B5EF4-FFF2-40B4-BE49-F238E27FC236}">
                <a16:creationId xmlns:a16="http://schemas.microsoft.com/office/drawing/2014/main" xmlns="" id="{C4BAE312-E5D6-42D9-9DF3-F9600D21DDB6}"/>
              </a:ext>
            </a:extLst>
          </p:cNvPr>
          <p:cNvSpPr/>
          <p:nvPr/>
        </p:nvSpPr>
        <p:spPr>
          <a:xfrm>
            <a:off x="7211592" y="3016923"/>
            <a:ext cx="2299421" cy="923330"/>
          </a:xfrm>
          <a:prstGeom prst="rect">
            <a:avLst/>
          </a:prstGeom>
        </p:spPr>
        <p:txBody>
          <a:bodyPr wrap="square">
            <a:spAutoFit/>
          </a:bodyPr>
          <a:lstStyle/>
          <a:p>
            <a:pPr lvl="0" algn="ctr"/>
            <a:r>
              <a:rPr lang="es-CO" b="1" dirty="0">
                <a:solidFill>
                  <a:schemeClr val="bg1"/>
                </a:solidFill>
              </a:rPr>
              <a:t>CUMPLIMIENTO </a:t>
            </a:r>
            <a:r>
              <a:rPr lang="es-CO" dirty="0">
                <a:solidFill>
                  <a:schemeClr val="bg1"/>
                </a:solidFill>
              </a:rPr>
              <a:t>AL PLAN DE INCENTIVOS Y ESTÍMULOS</a:t>
            </a:r>
          </a:p>
        </p:txBody>
      </p:sp>
      <p:sp>
        <p:nvSpPr>
          <p:cNvPr id="12" name="Rectángulo 11">
            <a:extLst>
              <a:ext uri="{FF2B5EF4-FFF2-40B4-BE49-F238E27FC236}">
                <a16:creationId xmlns:a16="http://schemas.microsoft.com/office/drawing/2014/main" xmlns="" id="{BE3D4AFA-8BF3-4F55-9097-1294E17D5547}"/>
              </a:ext>
            </a:extLst>
          </p:cNvPr>
          <p:cNvSpPr/>
          <p:nvPr/>
        </p:nvSpPr>
        <p:spPr>
          <a:xfrm flipH="1">
            <a:off x="4729601" y="2074299"/>
            <a:ext cx="2331140" cy="669417"/>
          </a:xfrm>
          <a:prstGeom prst="rect">
            <a:avLst/>
          </a:prstGeom>
          <a:solidFill>
            <a:srgbClr val="9999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xmlns="" id="{3371AE8D-4D34-42D8-A22B-9FB4DEAA8B30}"/>
              </a:ext>
            </a:extLst>
          </p:cNvPr>
          <p:cNvSpPr/>
          <p:nvPr/>
        </p:nvSpPr>
        <p:spPr>
          <a:xfrm>
            <a:off x="5481984" y="2105494"/>
            <a:ext cx="851515" cy="553998"/>
          </a:xfrm>
          <a:prstGeom prst="rect">
            <a:avLst/>
          </a:prstGeom>
        </p:spPr>
        <p:txBody>
          <a:bodyPr wrap="none">
            <a:spAutoFit/>
          </a:bodyPr>
          <a:lstStyle/>
          <a:p>
            <a:r>
              <a:rPr lang="es-CO" sz="3000" b="1" dirty="0"/>
              <a:t>6</a:t>
            </a:r>
            <a:r>
              <a:rPr lang="es-CO" sz="3000" b="1" dirty="0" smtClean="0"/>
              <a:t>0</a:t>
            </a:r>
            <a:r>
              <a:rPr lang="es-CO" sz="3000" dirty="0"/>
              <a:t>%</a:t>
            </a:r>
          </a:p>
        </p:txBody>
      </p:sp>
      <p:sp>
        <p:nvSpPr>
          <p:cNvPr id="14" name="Rectángulo 13">
            <a:extLst>
              <a:ext uri="{FF2B5EF4-FFF2-40B4-BE49-F238E27FC236}">
                <a16:creationId xmlns:a16="http://schemas.microsoft.com/office/drawing/2014/main" xmlns="" id="{230E5F05-5B29-4CAD-AAD9-9EFCF0B66110}"/>
              </a:ext>
            </a:extLst>
          </p:cNvPr>
          <p:cNvSpPr/>
          <p:nvPr/>
        </p:nvSpPr>
        <p:spPr>
          <a:xfrm flipH="1">
            <a:off x="7144371" y="4234854"/>
            <a:ext cx="2331140" cy="669417"/>
          </a:xfrm>
          <a:prstGeom prst="rect">
            <a:avLst/>
          </a:prstGeom>
          <a:solidFill>
            <a:srgbClr val="9999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sp>
        <p:nvSpPr>
          <p:cNvPr id="15" name="Rectángulo 14">
            <a:extLst>
              <a:ext uri="{FF2B5EF4-FFF2-40B4-BE49-F238E27FC236}">
                <a16:creationId xmlns:a16="http://schemas.microsoft.com/office/drawing/2014/main" xmlns="" id="{2992891D-B417-4BD0-93DD-30999FDDBB7C}"/>
              </a:ext>
            </a:extLst>
          </p:cNvPr>
          <p:cNvSpPr/>
          <p:nvPr/>
        </p:nvSpPr>
        <p:spPr>
          <a:xfrm>
            <a:off x="7848626" y="4266049"/>
            <a:ext cx="1047082" cy="553998"/>
          </a:xfrm>
          <a:prstGeom prst="rect">
            <a:avLst/>
          </a:prstGeom>
        </p:spPr>
        <p:txBody>
          <a:bodyPr wrap="none">
            <a:spAutoFit/>
          </a:bodyPr>
          <a:lstStyle/>
          <a:p>
            <a:r>
              <a:rPr lang="es-CO" sz="3000" b="1" dirty="0"/>
              <a:t>100</a:t>
            </a:r>
            <a:r>
              <a:rPr lang="es-CO" sz="3000" dirty="0"/>
              <a:t>%</a:t>
            </a:r>
          </a:p>
        </p:txBody>
      </p:sp>
    </p:spTree>
    <p:extLst>
      <p:ext uri="{BB962C8B-B14F-4D97-AF65-F5344CB8AC3E}">
        <p14:creationId xmlns:p14="http://schemas.microsoft.com/office/powerpoint/2010/main" val="239657991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71598" y="2581835"/>
            <a:ext cx="9386047" cy="2308324"/>
          </a:xfrm>
          <a:prstGeom prst="rect">
            <a:avLst/>
          </a:prstGeom>
          <a:noFill/>
        </p:spPr>
        <p:txBody>
          <a:bodyPr wrap="square" rtlCol="0">
            <a:spAutoFit/>
          </a:bodyPr>
          <a:lstStyle/>
          <a:p>
            <a:pPr algn="ctr"/>
            <a:r>
              <a:rPr lang="es-CO" sz="3600" b="1" dirty="0" smtClean="0"/>
              <a:t>POLÍTICA No</a:t>
            </a:r>
            <a:r>
              <a:rPr lang="es-CO" sz="3600" b="1" dirty="0"/>
              <a:t>. 9. Bienestar Institucional en procura del mejoramiento de la calidad de vida de los estudiantes, docentes y administrativos de la institución. </a:t>
            </a:r>
          </a:p>
        </p:txBody>
      </p:sp>
    </p:spTree>
    <p:extLst>
      <p:ext uri="{BB962C8B-B14F-4D97-AF65-F5344CB8AC3E}">
        <p14:creationId xmlns:p14="http://schemas.microsoft.com/office/powerpoint/2010/main" val="253861307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p:cNvGraphicFramePr/>
          <p:nvPr>
            <p:extLst>
              <p:ext uri="{D42A27DB-BD31-4B8C-83A1-F6EECF244321}">
                <p14:modId xmlns:p14="http://schemas.microsoft.com/office/powerpoint/2010/main" val="37122078"/>
              </p:ext>
            </p:extLst>
          </p:nvPr>
        </p:nvGraphicFramePr>
        <p:xfrm>
          <a:off x="2341300" y="1289424"/>
          <a:ext cx="7109013" cy="29060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Diagrama 2"/>
          <p:cNvGraphicFramePr/>
          <p:nvPr>
            <p:extLst>
              <p:ext uri="{D42A27DB-BD31-4B8C-83A1-F6EECF244321}">
                <p14:modId xmlns:p14="http://schemas.microsoft.com/office/powerpoint/2010/main" val="3648838785"/>
              </p:ext>
            </p:extLst>
          </p:nvPr>
        </p:nvGraphicFramePr>
        <p:xfrm>
          <a:off x="2847807" y="4315012"/>
          <a:ext cx="6096000" cy="235472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4" name="3 CuadroTexto"/>
          <p:cNvSpPr txBox="1"/>
          <p:nvPr/>
        </p:nvSpPr>
        <p:spPr>
          <a:xfrm>
            <a:off x="2960440" y="485171"/>
            <a:ext cx="5870732" cy="523220"/>
          </a:xfrm>
          <a:prstGeom prst="rect">
            <a:avLst/>
          </a:prstGeom>
          <a:noFill/>
        </p:spPr>
        <p:txBody>
          <a:bodyPr wrap="square">
            <a:spAutoFit/>
          </a:bodyPr>
          <a:lstStyle/>
          <a:p>
            <a:pPr algn="ctr">
              <a:defRPr/>
            </a:pPr>
            <a:r>
              <a:rPr lang="es-ES" sz="2800" b="1" dirty="0" smtClean="0">
                <a:solidFill>
                  <a:srgbClr val="00B050"/>
                </a:solidFill>
                <a:latin typeface="Arial" panose="020B0604020202020204" pitchFamily="34" charset="0"/>
                <a:ea typeface="+mj-ea"/>
                <a:cs typeface="Arial" panose="020B0604020202020204" pitchFamily="34" charset="0"/>
              </a:rPr>
              <a:t>BIENESTAR INSTITUCIONAL</a:t>
            </a:r>
            <a:endParaRPr lang="es-ES" sz="2800" b="1" dirty="0">
              <a:solidFill>
                <a:srgbClr val="00B050"/>
              </a:solidFill>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179371975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71598" y="2581835"/>
            <a:ext cx="9386047" cy="1754326"/>
          </a:xfrm>
          <a:prstGeom prst="rect">
            <a:avLst/>
          </a:prstGeom>
          <a:noFill/>
        </p:spPr>
        <p:txBody>
          <a:bodyPr wrap="square" rtlCol="0">
            <a:spAutoFit/>
          </a:bodyPr>
          <a:lstStyle/>
          <a:p>
            <a:pPr algn="ctr"/>
            <a:r>
              <a:rPr lang="es-CO" sz="3600" b="1" dirty="0" smtClean="0"/>
              <a:t>POLÍTICA No</a:t>
            </a:r>
            <a:r>
              <a:rPr lang="es-CO" sz="3600" b="1" dirty="0"/>
              <a:t>. 10. Articulación institucional con el entorno local, regional, nacional e internacional</a:t>
            </a:r>
          </a:p>
        </p:txBody>
      </p:sp>
    </p:spTree>
    <p:extLst>
      <p:ext uri="{BB962C8B-B14F-4D97-AF65-F5344CB8AC3E}">
        <p14:creationId xmlns:p14="http://schemas.microsoft.com/office/powerpoint/2010/main" val="377117320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p:cNvSpPr/>
          <p:nvPr/>
        </p:nvSpPr>
        <p:spPr>
          <a:xfrm>
            <a:off x="3234014" y="921121"/>
            <a:ext cx="5647765" cy="1411941"/>
          </a:xfrm>
          <a:prstGeom prst="roundRect">
            <a:avLst/>
          </a:prstGeom>
          <a:solidFill>
            <a:schemeClr val="accent6">
              <a:lumMod val="75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4000" b="1" dirty="0" smtClean="0"/>
              <a:t>INTERNACIONALIZACIÓN </a:t>
            </a:r>
            <a:endParaRPr lang="es-CO" sz="4000" b="1" dirty="0"/>
          </a:p>
        </p:txBody>
      </p:sp>
      <p:sp>
        <p:nvSpPr>
          <p:cNvPr id="7" name="Rectángulo redondeado 6"/>
          <p:cNvSpPr/>
          <p:nvPr/>
        </p:nvSpPr>
        <p:spPr>
          <a:xfrm>
            <a:off x="3311331" y="2480983"/>
            <a:ext cx="5493129" cy="3368488"/>
          </a:xfrm>
          <a:prstGeom prst="roundRect">
            <a:avLst/>
          </a:prstGeom>
          <a:solidFill>
            <a:schemeClr val="accent4">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800" b="1" dirty="0" smtClean="0">
                <a:solidFill>
                  <a:schemeClr val="accent5">
                    <a:lumMod val="75000"/>
                  </a:schemeClr>
                </a:solidFill>
              </a:rPr>
              <a:t>MOVILIDAD ENTRANTE Y SALIENTE : </a:t>
            </a:r>
          </a:p>
          <a:p>
            <a:pPr algn="ctr"/>
            <a:r>
              <a:rPr lang="es-CO" sz="2800" b="1" dirty="0" smtClean="0">
                <a:solidFill>
                  <a:schemeClr val="accent5">
                    <a:lumMod val="75000"/>
                  </a:schemeClr>
                </a:solidFill>
              </a:rPr>
              <a:t>26 PROFESORES Y ESTUDIANTES PARTICIPANDO EN PROGRAMAS DE INTERCAMBIO ACADÉMICO</a:t>
            </a:r>
            <a:endParaRPr lang="es-CO" sz="2800" b="1" dirty="0">
              <a:solidFill>
                <a:schemeClr val="accent5">
                  <a:lumMod val="75000"/>
                </a:schemeClr>
              </a:solidFill>
            </a:endParaRPr>
          </a:p>
        </p:txBody>
      </p:sp>
    </p:spTree>
    <p:extLst>
      <p:ext uri="{BB962C8B-B14F-4D97-AF65-F5344CB8AC3E}">
        <p14:creationId xmlns:p14="http://schemas.microsoft.com/office/powerpoint/2010/main" val="207441773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redondeado 2"/>
          <p:cNvSpPr/>
          <p:nvPr/>
        </p:nvSpPr>
        <p:spPr>
          <a:xfrm>
            <a:off x="1909481" y="598395"/>
            <a:ext cx="8404413" cy="880782"/>
          </a:xfrm>
          <a:prstGeom prst="roundRect">
            <a:avLst/>
          </a:prstGeom>
          <a:solidFill>
            <a:schemeClr val="accent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400" b="1" dirty="0" smtClean="0">
                <a:solidFill>
                  <a:schemeClr val="bg1"/>
                </a:solidFill>
              </a:rPr>
              <a:t>10 NUEVOS ACUERDOS O CONVENIOS CELEBRADOS PARA EL DESARROLLO DE ACTIVIDADES ACADÉMICAS</a:t>
            </a:r>
            <a:endParaRPr lang="es-CO" sz="2400" b="1" dirty="0">
              <a:solidFill>
                <a:schemeClr val="bg1"/>
              </a:solidFill>
            </a:endParaRPr>
          </a:p>
        </p:txBody>
      </p:sp>
      <p:sp>
        <p:nvSpPr>
          <p:cNvPr id="4" name="Rectángulo redondeado 3"/>
          <p:cNvSpPr/>
          <p:nvPr/>
        </p:nvSpPr>
        <p:spPr>
          <a:xfrm rot="16200000">
            <a:off x="-1788461" y="2716306"/>
            <a:ext cx="5647765" cy="1411941"/>
          </a:xfrm>
          <a:prstGeom prst="roundRect">
            <a:avLst/>
          </a:prstGeom>
          <a:solidFill>
            <a:schemeClr val="accent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4000" b="1" dirty="0" smtClean="0"/>
              <a:t>INTERNACIONALIZACIÓN</a:t>
            </a:r>
            <a:endParaRPr lang="es-CO" sz="4000" b="1" dirty="0"/>
          </a:p>
        </p:txBody>
      </p:sp>
      <p:sp>
        <p:nvSpPr>
          <p:cNvPr id="2" name="CuadroTexto 1"/>
          <p:cNvSpPr txBox="1"/>
          <p:nvPr/>
        </p:nvSpPr>
        <p:spPr>
          <a:xfrm>
            <a:off x="2057400" y="2017057"/>
            <a:ext cx="8256494" cy="3785652"/>
          </a:xfrm>
          <a:prstGeom prst="rect">
            <a:avLst/>
          </a:prstGeom>
          <a:noFill/>
        </p:spPr>
        <p:txBody>
          <a:bodyPr wrap="square" rtlCol="0">
            <a:spAutoFit/>
          </a:bodyPr>
          <a:lstStyle/>
          <a:p>
            <a:pPr marL="342900" lvl="0" indent="-342900">
              <a:buFont typeface="+mj-lt"/>
              <a:buAutoNum type="arabicPeriod"/>
            </a:pPr>
            <a:r>
              <a:rPr lang="es-CO" sz="2400" dirty="0"/>
              <a:t>Alcaldía de Florián</a:t>
            </a:r>
          </a:p>
          <a:p>
            <a:pPr marL="342900" lvl="0" indent="-342900">
              <a:buFont typeface="+mj-lt"/>
              <a:buAutoNum type="arabicPeriod"/>
            </a:pPr>
            <a:r>
              <a:rPr lang="es-CO" sz="2400" dirty="0"/>
              <a:t>Alcaldía de Bucaramanga</a:t>
            </a:r>
          </a:p>
          <a:p>
            <a:pPr marL="342900" lvl="0" indent="-342900">
              <a:buFont typeface="+mj-lt"/>
              <a:buAutoNum type="arabicPeriod"/>
            </a:pPr>
            <a:r>
              <a:rPr lang="es-CO" sz="2400" dirty="0"/>
              <a:t>Alcaldía de </a:t>
            </a:r>
            <a:r>
              <a:rPr lang="es-CO" sz="2400" dirty="0" err="1"/>
              <a:t>Norosí</a:t>
            </a:r>
            <a:r>
              <a:rPr lang="es-CO" sz="2400" dirty="0"/>
              <a:t> </a:t>
            </a:r>
          </a:p>
          <a:p>
            <a:pPr marL="342900" lvl="0" indent="-342900">
              <a:buFont typeface="+mj-lt"/>
              <a:buAutoNum type="arabicPeriod"/>
            </a:pPr>
            <a:r>
              <a:rPr lang="es-CO" sz="2400" dirty="0"/>
              <a:t>Alcaldía de San Gil </a:t>
            </a:r>
          </a:p>
          <a:p>
            <a:pPr marL="342900" lvl="0" indent="-342900">
              <a:buFont typeface="+mj-lt"/>
              <a:buAutoNum type="arabicPeriod"/>
            </a:pPr>
            <a:r>
              <a:rPr lang="es-CO" sz="2400" dirty="0"/>
              <a:t>Alcaldía de California</a:t>
            </a:r>
          </a:p>
          <a:p>
            <a:pPr marL="342900" lvl="0" indent="-342900">
              <a:buFont typeface="+mj-lt"/>
              <a:buAutoNum type="arabicPeriod"/>
            </a:pPr>
            <a:r>
              <a:rPr lang="es-CO" sz="2400" dirty="0"/>
              <a:t>Gobernación de Norte de Santander</a:t>
            </a:r>
          </a:p>
          <a:p>
            <a:pPr marL="342900" lvl="0" indent="-342900">
              <a:buFont typeface="+mj-lt"/>
              <a:buAutoNum type="arabicPeriod"/>
            </a:pPr>
            <a:r>
              <a:rPr lang="es-CO" sz="2400" dirty="0"/>
              <a:t>Gobernación de Santander (Programa lumbreras) </a:t>
            </a:r>
          </a:p>
          <a:p>
            <a:pPr marL="342900" lvl="0" indent="-342900">
              <a:buFont typeface="+mj-lt"/>
              <a:buAutoNum type="arabicPeriod"/>
            </a:pPr>
            <a:r>
              <a:rPr lang="es-CO" sz="2400" dirty="0"/>
              <a:t>Gobernación de Santander (Programa de inclusión estudiantil)</a:t>
            </a:r>
          </a:p>
          <a:p>
            <a:pPr marL="342900" lvl="0" indent="-342900">
              <a:buFont typeface="+mj-lt"/>
              <a:buAutoNum type="arabicPeriod"/>
            </a:pPr>
            <a:r>
              <a:rPr lang="es-CO" sz="2400" dirty="0"/>
              <a:t>ECOPETROL</a:t>
            </a:r>
          </a:p>
          <a:p>
            <a:pPr marL="342900" lvl="0" indent="-342900">
              <a:buFont typeface="+mj-lt"/>
              <a:buAutoNum type="arabicPeriod"/>
            </a:pPr>
            <a:r>
              <a:rPr lang="es-CO" sz="2400" dirty="0"/>
              <a:t>Universidad Industrial de </a:t>
            </a:r>
            <a:r>
              <a:rPr lang="es-CO" sz="2400" dirty="0" smtClean="0"/>
              <a:t>Santander</a:t>
            </a:r>
            <a:endParaRPr lang="es-CO" sz="2400" dirty="0"/>
          </a:p>
        </p:txBody>
      </p:sp>
    </p:spTree>
    <p:extLst>
      <p:ext uri="{BB962C8B-B14F-4D97-AF65-F5344CB8AC3E}">
        <p14:creationId xmlns:p14="http://schemas.microsoft.com/office/powerpoint/2010/main" val="41389899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868040" y="793376"/>
            <a:ext cx="8432403" cy="793376"/>
          </a:xfrm>
          <a:prstGeom prst="rect">
            <a:avLst/>
          </a:prstGeom>
          <a:solidFill>
            <a:srgbClr val="FFCC9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CO" sz="2800" b="1" dirty="0" smtClean="0">
                <a:solidFill>
                  <a:schemeClr val="accent5">
                    <a:lumMod val="75000"/>
                  </a:schemeClr>
                </a:solidFill>
                <a:latin typeface="Arial" panose="020B0604020202020204" pitchFamily="34" charset="0"/>
                <a:cs typeface="Arial" panose="020B0604020202020204" pitchFamily="34" charset="0"/>
              </a:rPr>
              <a:t>CUMPLIMIENTO PLAN DE ACCIÓN 2018</a:t>
            </a:r>
            <a:endParaRPr lang="es-ES" sz="2800" dirty="0">
              <a:solidFill>
                <a:schemeClr val="accent5">
                  <a:lumMod val="75000"/>
                </a:schemeClr>
              </a:solidFill>
            </a:endParaRPr>
          </a:p>
        </p:txBody>
      </p:sp>
      <p:sp>
        <p:nvSpPr>
          <p:cNvPr id="3" name="Rectángulo redondeado 2"/>
          <p:cNvSpPr/>
          <p:nvPr/>
        </p:nvSpPr>
        <p:spPr>
          <a:xfrm>
            <a:off x="389966" y="1869142"/>
            <a:ext cx="5459506" cy="1438835"/>
          </a:xfrm>
          <a:prstGeom prst="roundRect">
            <a:avLst/>
          </a:prstGeom>
          <a:solidFill>
            <a:schemeClr val="accent6">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solidFill>
                  <a:srgbClr val="0000FF"/>
                </a:solidFill>
              </a:rPr>
              <a:t>Política </a:t>
            </a:r>
            <a:r>
              <a:rPr lang="es-CO" dirty="0" smtClean="0">
                <a:solidFill>
                  <a:srgbClr val="0000FF"/>
                </a:solidFill>
              </a:rPr>
              <a:t>7</a:t>
            </a:r>
            <a:r>
              <a:rPr lang="es-CO" dirty="0">
                <a:solidFill>
                  <a:srgbClr val="0000FF"/>
                </a:solidFill>
              </a:rPr>
              <a:t>: Incorporación y apropiación de las Tecnología de Información y Comunicación TIC, como soporte de la plataforma tecnológica, educativa e investigativa.</a:t>
            </a:r>
            <a:endParaRPr lang="es-CO" dirty="0" smtClean="0">
              <a:solidFill>
                <a:srgbClr val="0000FF"/>
              </a:solidFill>
            </a:endParaRPr>
          </a:p>
          <a:p>
            <a:pPr algn="ctr"/>
            <a:r>
              <a:rPr lang="es-CO" sz="2400" b="1" dirty="0" smtClean="0">
                <a:solidFill>
                  <a:srgbClr val="0000FF"/>
                </a:solidFill>
              </a:rPr>
              <a:t>93% </a:t>
            </a:r>
            <a:endParaRPr lang="es-CO" sz="2400" b="1" dirty="0">
              <a:solidFill>
                <a:srgbClr val="0000FF"/>
              </a:solidFill>
            </a:endParaRPr>
          </a:p>
        </p:txBody>
      </p:sp>
      <p:sp>
        <p:nvSpPr>
          <p:cNvPr id="4" name="Rectángulo redondeado 3"/>
          <p:cNvSpPr/>
          <p:nvPr/>
        </p:nvSpPr>
        <p:spPr>
          <a:xfrm>
            <a:off x="6432178" y="1869142"/>
            <a:ext cx="5459506" cy="1438835"/>
          </a:xfrm>
          <a:prstGeom prst="roundRect">
            <a:avLst/>
          </a:prstGeom>
          <a:solidFill>
            <a:schemeClr val="accent6">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solidFill>
                  <a:srgbClr val="0000FF"/>
                </a:solidFill>
              </a:rPr>
              <a:t>Política </a:t>
            </a:r>
            <a:r>
              <a:rPr lang="es-CO" dirty="0" smtClean="0">
                <a:solidFill>
                  <a:srgbClr val="0000FF"/>
                </a:solidFill>
              </a:rPr>
              <a:t>8</a:t>
            </a:r>
            <a:r>
              <a:rPr lang="es-CO" dirty="0">
                <a:solidFill>
                  <a:srgbClr val="0000FF"/>
                </a:solidFill>
              </a:rPr>
              <a:t>: Desarrollo humano del personal al servicio de la Institución.</a:t>
            </a:r>
          </a:p>
          <a:p>
            <a:pPr algn="ctr"/>
            <a:r>
              <a:rPr lang="es-CO" sz="2400" b="1" dirty="0" smtClean="0">
                <a:solidFill>
                  <a:srgbClr val="0000FF"/>
                </a:solidFill>
              </a:rPr>
              <a:t>91% </a:t>
            </a:r>
            <a:endParaRPr lang="es-CO" sz="2400" b="1" dirty="0">
              <a:solidFill>
                <a:srgbClr val="0000FF"/>
              </a:solidFill>
            </a:endParaRPr>
          </a:p>
        </p:txBody>
      </p:sp>
      <p:sp>
        <p:nvSpPr>
          <p:cNvPr id="5" name="Rectángulo redondeado 4"/>
          <p:cNvSpPr/>
          <p:nvPr/>
        </p:nvSpPr>
        <p:spPr>
          <a:xfrm>
            <a:off x="389966" y="3550024"/>
            <a:ext cx="5459506" cy="1438835"/>
          </a:xfrm>
          <a:prstGeom prst="roundRect">
            <a:avLst/>
          </a:prstGeom>
          <a:solidFill>
            <a:schemeClr val="accent6">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solidFill>
                  <a:srgbClr val="0000FF"/>
                </a:solidFill>
              </a:rPr>
              <a:t>Política </a:t>
            </a:r>
            <a:r>
              <a:rPr lang="es-CO" dirty="0" smtClean="0">
                <a:solidFill>
                  <a:srgbClr val="0000FF"/>
                </a:solidFill>
              </a:rPr>
              <a:t>9</a:t>
            </a:r>
            <a:r>
              <a:rPr lang="es-CO" dirty="0">
                <a:solidFill>
                  <a:srgbClr val="0000FF"/>
                </a:solidFill>
              </a:rPr>
              <a:t>: Bienestar Institucional en procura del mejoramiento de la calidad de vida de los estudiantes, docentes y administrativos de la institución. </a:t>
            </a:r>
            <a:endParaRPr lang="es-CO" dirty="0" smtClean="0">
              <a:solidFill>
                <a:srgbClr val="0000FF"/>
              </a:solidFill>
            </a:endParaRPr>
          </a:p>
          <a:p>
            <a:pPr algn="ctr"/>
            <a:r>
              <a:rPr lang="es-CO" sz="2400" b="1" dirty="0" smtClean="0">
                <a:solidFill>
                  <a:srgbClr val="0000FF"/>
                </a:solidFill>
              </a:rPr>
              <a:t>94% </a:t>
            </a:r>
            <a:endParaRPr lang="es-CO" sz="2400" b="1" dirty="0">
              <a:solidFill>
                <a:srgbClr val="0000FF"/>
              </a:solidFill>
            </a:endParaRPr>
          </a:p>
        </p:txBody>
      </p:sp>
      <p:sp>
        <p:nvSpPr>
          <p:cNvPr id="6" name="Rectángulo redondeado 5"/>
          <p:cNvSpPr/>
          <p:nvPr/>
        </p:nvSpPr>
        <p:spPr>
          <a:xfrm>
            <a:off x="6432178" y="3550024"/>
            <a:ext cx="5459506" cy="1438835"/>
          </a:xfrm>
          <a:prstGeom prst="roundRect">
            <a:avLst/>
          </a:prstGeom>
          <a:solidFill>
            <a:schemeClr val="accent6">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solidFill>
                  <a:srgbClr val="0000FF"/>
                </a:solidFill>
              </a:rPr>
              <a:t>Política </a:t>
            </a:r>
            <a:r>
              <a:rPr lang="es-CO" dirty="0" smtClean="0">
                <a:solidFill>
                  <a:srgbClr val="0000FF"/>
                </a:solidFill>
              </a:rPr>
              <a:t>10</a:t>
            </a:r>
            <a:r>
              <a:rPr lang="es-CO" dirty="0">
                <a:solidFill>
                  <a:srgbClr val="0000FF"/>
                </a:solidFill>
              </a:rPr>
              <a:t>: Articulación institucional con el entorno local, regional, nacional e </a:t>
            </a:r>
            <a:r>
              <a:rPr lang="es-CO" dirty="0" smtClean="0">
                <a:solidFill>
                  <a:srgbClr val="0000FF"/>
                </a:solidFill>
              </a:rPr>
              <a:t>internacional</a:t>
            </a:r>
          </a:p>
          <a:p>
            <a:pPr algn="ctr"/>
            <a:r>
              <a:rPr lang="es-CO" sz="2400" b="1" dirty="0" smtClean="0">
                <a:solidFill>
                  <a:srgbClr val="0000FF"/>
                </a:solidFill>
              </a:rPr>
              <a:t>97% </a:t>
            </a:r>
            <a:endParaRPr lang="es-CO" sz="2400" b="1" dirty="0">
              <a:solidFill>
                <a:srgbClr val="0000FF"/>
              </a:solidFill>
            </a:endParaRPr>
          </a:p>
        </p:txBody>
      </p:sp>
      <p:sp>
        <p:nvSpPr>
          <p:cNvPr id="9" name="Rectángulo redondeado 8"/>
          <p:cNvSpPr/>
          <p:nvPr/>
        </p:nvSpPr>
        <p:spPr>
          <a:xfrm>
            <a:off x="4545396" y="5230906"/>
            <a:ext cx="3077690" cy="1438835"/>
          </a:xfrm>
          <a:prstGeom prst="roundRect">
            <a:avLst/>
          </a:prstGeom>
          <a:solidFill>
            <a:schemeClr val="accent2">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000" b="1" dirty="0" smtClean="0">
                <a:solidFill>
                  <a:schemeClr val="accent5">
                    <a:lumMod val="75000"/>
                  </a:schemeClr>
                </a:solidFill>
              </a:rPr>
              <a:t>95% DE CUMPLIMIENTO DEL PLAN DE ACCIÓN 2018</a:t>
            </a:r>
            <a:endParaRPr lang="es-CO" sz="2800" b="1" dirty="0">
              <a:solidFill>
                <a:schemeClr val="accent5">
                  <a:lumMod val="75000"/>
                </a:schemeClr>
              </a:solidFill>
            </a:endParaRPr>
          </a:p>
        </p:txBody>
      </p:sp>
    </p:spTree>
    <p:extLst>
      <p:ext uri="{BB962C8B-B14F-4D97-AF65-F5344CB8AC3E}">
        <p14:creationId xmlns:p14="http://schemas.microsoft.com/office/powerpoint/2010/main" val="35820313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redondeado 2"/>
          <p:cNvSpPr/>
          <p:nvPr/>
        </p:nvSpPr>
        <p:spPr>
          <a:xfrm>
            <a:off x="1909481" y="598394"/>
            <a:ext cx="8404413" cy="705971"/>
          </a:xfrm>
          <a:prstGeom prst="roundRect">
            <a:avLst/>
          </a:prstGeom>
          <a:solidFill>
            <a:schemeClr val="accent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400" b="1" dirty="0">
                <a:solidFill>
                  <a:schemeClr val="bg1"/>
                </a:solidFill>
              </a:rPr>
              <a:t>15  CONVENIOS CON EL EXTERIOR EN FUNCIONAMIENTO</a:t>
            </a:r>
          </a:p>
        </p:txBody>
      </p:sp>
      <p:sp>
        <p:nvSpPr>
          <p:cNvPr id="4" name="Rectángulo redondeado 3"/>
          <p:cNvSpPr/>
          <p:nvPr/>
        </p:nvSpPr>
        <p:spPr>
          <a:xfrm rot="16200000">
            <a:off x="-1788461" y="2716306"/>
            <a:ext cx="5647765" cy="1411941"/>
          </a:xfrm>
          <a:prstGeom prst="roundRect">
            <a:avLst/>
          </a:prstGeom>
          <a:solidFill>
            <a:schemeClr val="accent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4000" b="1" dirty="0" smtClean="0"/>
              <a:t>INTERNACIONALIZACIÓN</a:t>
            </a:r>
            <a:endParaRPr lang="es-CO" sz="4000" b="1" dirty="0"/>
          </a:p>
        </p:txBody>
      </p:sp>
      <p:sp>
        <p:nvSpPr>
          <p:cNvPr id="2" name="CuadroTexto 1"/>
          <p:cNvSpPr txBox="1"/>
          <p:nvPr/>
        </p:nvSpPr>
        <p:spPr>
          <a:xfrm>
            <a:off x="2030504" y="1567955"/>
            <a:ext cx="8283390" cy="4678204"/>
          </a:xfrm>
          <a:prstGeom prst="rect">
            <a:avLst/>
          </a:prstGeom>
          <a:noFill/>
        </p:spPr>
        <p:txBody>
          <a:bodyPr wrap="square" rtlCol="0">
            <a:spAutoFit/>
          </a:bodyPr>
          <a:lstStyle/>
          <a:p>
            <a:pPr marL="342900" lvl="0" indent="-342900">
              <a:buFont typeface="+mj-lt"/>
              <a:buAutoNum type="arabicPeriod"/>
            </a:pPr>
            <a:r>
              <a:rPr lang="es-CO" sz="2000" dirty="0" err="1"/>
              <a:t>Aix</a:t>
            </a:r>
            <a:r>
              <a:rPr lang="es-CO" sz="2000" dirty="0"/>
              <a:t> </a:t>
            </a:r>
            <a:r>
              <a:rPr lang="es-CO" sz="2000" dirty="0" err="1"/>
              <a:t>Marseille</a:t>
            </a:r>
            <a:r>
              <a:rPr lang="es-CO" sz="2000" dirty="0"/>
              <a:t> Universidad </a:t>
            </a:r>
          </a:p>
          <a:p>
            <a:pPr marL="342900" lvl="0" indent="-342900">
              <a:buFont typeface="+mj-lt"/>
              <a:buAutoNum type="arabicPeriod"/>
            </a:pPr>
            <a:r>
              <a:rPr lang="es-CO" sz="2000" dirty="0" err="1"/>
              <a:t>Lúniversite</a:t>
            </a:r>
            <a:r>
              <a:rPr lang="es-CO" sz="2000" dirty="0"/>
              <a:t> De Caen </a:t>
            </a:r>
            <a:r>
              <a:rPr lang="es-CO" sz="2000" dirty="0" err="1"/>
              <a:t>Basse-Normandie</a:t>
            </a:r>
            <a:endParaRPr lang="es-CO" sz="2000" dirty="0"/>
          </a:p>
          <a:p>
            <a:pPr marL="342900" lvl="0" indent="-342900">
              <a:buFont typeface="+mj-lt"/>
              <a:buAutoNum type="arabicPeriod"/>
            </a:pPr>
            <a:r>
              <a:rPr lang="es-CO" sz="2000" dirty="0" err="1"/>
              <a:t>Université</a:t>
            </a:r>
            <a:r>
              <a:rPr lang="es-CO" sz="2000" dirty="0"/>
              <a:t> Du </a:t>
            </a:r>
            <a:r>
              <a:rPr lang="es-CO" sz="2000" dirty="0" err="1"/>
              <a:t>Havre</a:t>
            </a:r>
            <a:endParaRPr lang="es-CO" sz="2000" dirty="0"/>
          </a:p>
          <a:p>
            <a:pPr marL="342900" lvl="0" indent="-342900">
              <a:buFont typeface="+mj-lt"/>
              <a:buAutoNum type="arabicPeriod"/>
            </a:pPr>
            <a:r>
              <a:rPr lang="es-CO" sz="2000" dirty="0"/>
              <a:t>Fundación Mexicana de Educación a Distancia (</a:t>
            </a:r>
            <a:r>
              <a:rPr lang="es-CO" sz="2000" dirty="0" err="1"/>
              <a:t>FUMED</a:t>
            </a:r>
            <a:r>
              <a:rPr lang="es-CO" sz="2000" dirty="0"/>
              <a:t>) </a:t>
            </a:r>
          </a:p>
          <a:p>
            <a:pPr marL="342900" lvl="0" indent="-342900">
              <a:buFont typeface="+mj-lt"/>
              <a:buAutoNum type="arabicPeriod"/>
            </a:pPr>
            <a:r>
              <a:rPr lang="es-CO" sz="2000" dirty="0"/>
              <a:t>Universidad de Colima</a:t>
            </a:r>
          </a:p>
          <a:p>
            <a:pPr marL="342900" lvl="0" indent="-342900">
              <a:buFont typeface="+mj-lt"/>
              <a:buAutoNum type="arabicPeriod"/>
            </a:pPr>
            <a:r>
              <a:rPr lang="es-CO" sz="2000" dirty="0"/>
              <a:t>Universidad de Aveiro</a:t>
            </a:r>
          </a:p>
          <a:p>
            <a:pPr marL="342900" lvl="0" indent="-342900">
              <a:buFont typeface="+mj-lt"/>
              <a:buAutoNum type="arabicPeriod"/>
            </a:pPr>
            <a:r>
              <a:rPr lang="es-CO" sz="2000" dirty="0"/>
              <a:t>Institución Tecnológica Colegio Mayor de Bolívar</a:t>
            </a:r>
          </a:p>
          <a:p>
            <a:pPr marL="342900" lvl="0" indent="-342900">
              <a:buFont typeface="+mj-lt"/>
              <a:buAutoNum type="arabicPeriod"/>
            </a:pPr>
            <a:r>
              <a:rPr lang="es-CO" sz="2000" dirty="0" err="1"/>
              <a:t>AISEC</a:t>
            </a:r>
            <a:endParaRPr lang="es-CO" sz="2000" dirty="0"/>
          </a:p>
          <a:p>
            <a:pPr marL="342900" lvl="0" indent="-342900">
              <a:buFont typeface="+mj-lt"/>
              <a:buAutoNum type="arabicPeriod"/>
            </a:pPr>
            <a:r>
              <a:rPr lang="es-CO" sz="2000" dirty="0" err="1"/>
              <a:t>CEF-UDIMA</a:t>
            </a:r>
            <a:endParaRPr lang="es-CO" sz="2000" dirty="0"/>
          </a:p>
          <a:p>
            <a:pPr marL="342900" lvl="0" indent="-342900">
              <a:buFont typeface="+mj-lt"/>
              <a:buAutoNum type="arabicPeriod"/>
            </a:pPr>
            <a:r>
              <a:rPr lang="es-CO" sz="2000" dirty="0"/>
              <a:t>Escuela Europea de Dirección de Empresa. (</a:t>
            </a:r>
            <a:r>
              <a:rPr lang="es-CO" sz="2000" dirty="0" err="1"/>
              <a:t>EUDE</a:t>
            </a:r>
            <a:r>
              <a:rPr lang="es-CO" sz="2000" dirty="0"/>
              <a:t>)</a:t>
            </a:r>
          </a:p>
          <a:p>
            <a:pPr marL="342900" lvl="0" indent="-342900">
              <a:buFont typeface="+mj-lt"/>
              <a:buAutoNum type="arabicPeriod"/>
            </a:pPr>
            <a:r>
              <a:rPr lang="es-CO" sz="2000" dirty="0"/>
              <a:t>Universidad De Alicante</a:t>
            </a:r>
          </a:p>
          <a:p>
            <a:pPr marL="342900" lvl="0" indent="-342900">
              <a:buFont typeface="+mj-lt"/>
              <a:buAutoNum type="arabicPeriod"/>
            </a:pPr>
            <a:r>
              <a:rPr lang="es-CO" sz="2000" dirty="0"/>
              <a:t>Universidad Tecnológica Nacional</a:t>
            </a:r>
          </a:p>
          <a:p>
            <a:pPr marL="342900" lvl="0" indent="-342900">
              <a:buFont typeface="+mj-lt"/>
              <a:buAutoNum type="arabicPeriod"/>
            </a:pPr>
            <a:r>
              <a:rPr lang="es-CO" sz="2000" dirty="0"/>
              <a:t>Universidad Nacional de Santiago del Estero de Argentina</a:t>
            </a:r>
          </a:p>
          <a:p>
            <a:pPr marL="342900" lvl="0" indent="-342900">
              <a:buFont typeface="+mj-lt"/>
              <a:buAutoNum type="arabicPeriod"/>
            </a:pPr>
            <a:r>
              <a:rPr lang="es-CO" sz="2000" dirty="0"/>
              <a:t>Escuela de Ingeniería de San Carlos de la Universidad de Sao Paulo</a:t>
            </a:r>
          </a:p>
          <a:p>
            <a:pPr marL="342900" lvl="0" indent="-342900">
              <a:buFont typeface="+mj-lt"/>
              <a:buAutoNum type="arabicPeriod"/>
            </a:pPr>
            <a:r>
              <a:rPr lang="es-CO" sz="2000" dirty="0"/>
              <a:t>Fundación Iberoamericana </a:t>
            </a:r>
            <a:r>
              <a:rPr lang="es-CO" sz="2000" dirty="0" err="1" smtClean="0"/>
              <a:t>FUNIBER</a:t>
            </a:r>
            <a:endParaRPr lang="es-CO" sz="2000" dirty="0"/>
          </a:p>
        </p:txBody>
      </p:sp>
    </p:spTree>
    <p:extLst>
      <p:ext uri="{BB962C8B-B14F-4D97-AF65-F5344CB8AC3E}">
        <p14:creationId xmlns:p14="http://schemas.microsoft.com/office/powerpoint/2010/main" val="70638814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redondeado 2"/>
          <p:cNvSpPr/>
          <p:nvPr/>
        </p:nvSpPr>
        <p:spPr>
          <a:xfrm>
            <a:off x="1909481" y="598395"/>
            <a:ext cx="8404413" cy="880782"/>
          </a:xfrm>
          <a:prstGeom prst="roundRect">
            <a:avLst/>
          </a:prstGeom>
          <a:solidFill>
            <a:schemeClr val="accent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400" b="1" dirty="0">
                <a:solidFill>
                  <a:schemeClr val="bg1"/>
                </a:solidFill>
              </a:rPr>
              <a:t>11 VINCULACIONES A REDES DE COOPERACIÓN </a:t>
            </a:r>
            <a:r>
              <a:rPr lang="es-CO" sz="2400" b="1" dirty="0" smtClean="0">
                <a:solidFill>
                  <a:schemeClr val="bg1"/>
                </a:solidFill>
              </a:rPr>
              <a:t>ACADÉMICA</a:t>
            </a:r>
            <a:endParaRPr lang="es-CO" sz="2400" b="1" dirty="0">
              <a:solidFill>
                <a:schemeClr val="bg1"/>
              </a:solidFill>
            </a:endParaRPr>
          </a:p>
        </p:txBody>
      </p:sp>
      <p:sp>
        <p:nvSpPr>
          <p:cNvPr id="4" name="Rectángulo redondeado 3"/>
          <p:cNvSpPr/>
          <p:nvPr/>
        </p:nvSpPr>
        <p:spPr>
          <a:xfrm rot="16200000">
            <a:off x="-1828802" y="2716307"/>
            <a:ext cx="5647765" cy="1411941"/>
          </a:xfrm>
          <a:prstGeom prst="roundRect">
            <a:avLst/>
          </a:prstGeom>
          <a:solidFill>
            <a:schemeClr val="accent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4000" b="1" dirty="0" smtClean="0"/>
              <a:t>INTERNACIONALIZACIÓN</a:t>
            </a:r>
            <a:endParaRPr lang="es-CO" sz="4000" b="1" dirty="0"/>
          </a:p>
        </p:txBody>
      </p:sp>
      <p:sp>
        <p:nvSpPr>
          <p:cNvPr id="6" name="CuadroTexto 5"/>
          <p:cNvSpPr txBox="1"/>
          <p:nvPr/>
        </p:nvSpPr>
        <p:spPr>
          <a:xfrm>
            <a:off x="2084294" y="1919520"/>
            <a:ext cx="2420471" cy="400110"/>
          </a:xfrm>
          <a:prstGeom prst="rect">
            <a:avLst/>
          </a:prstGeom>
          <a:solidFill>
            <a:srgbClr val="FFC000"/>
          </a:solidFill>
          <a:ln>
            <a:noFill/>
          </a:ln>
        </p:spPr>
        <p:txBody>
          <a:bodyPr wrap="square" rtlCol="0">
            <a:spAutoFit/>
          </a:bodyPr>
          <a:lstStyle/>
          <a:p>
            <a:pPr algn="ctr"/>
            <a:r>
              <a:rPr lang="es-CO" sz="2000" b="1" dirty="0" smtClean="0"/>
              <a:t>NACIONALES</a:t>
            </a:r>
            <a:endParaRPr lang="es-CO" sz="2000" b="1" dirty="0"/>
          </a:p>
        </p:txBody>
      </p:sp>
      <p:pic>
        <p:nvPicPr>
          <p:cNvPr id="8" name="Imagen 7"/>
          <p:cNvPicPr/>
          <p:nvPr/>
        </p:nvPicPr>
        <p:blipFill rotWithShape="1">
          <a:blip r:embed="rId2"/>
          <a:srcRect l="1867" t="16301" r="79633" b="67096"/>
          <a:stretch/>
        </p:blipFill>
        <p:spPr bwMode="auto">
          <a:xfrm>
            <a:off x="2369343" y="3351641"/>
            <a:ext cx="2182066" cy="1250015"/>
          </a:xfrm>
          <a:prstGeom prst="rect">
            <a:avLst/>
          </a:prstGeom>
          <a:ln>
            <a:noFill/>
          </a:ln>
          <a:extLst>
            <a:ext uri="{53640926-AAD7-44D8-BBD7-CCE9431645EC}">
              <a14:shadowObscured xmlns:a14="http://schemas.microsoft.com/office/drawing/2010/main"/>
            </a:ext>
          </a:extLst>
        </p:spPr>
      </p:pic>
      <p:pic>
        <p:nvPicPr>
          <p:cNvPr id="9" name="Imagen 8"/>
          <p:cNvPicPr/>
          <p:nvPr/>
        </p:nvPicPr>
        <p:blipFill rotWithShape="1">
          <a:blip r:embed="rId3"/>
          <a:srcRect l="16464" t="45583" r="52308" b="31777"/>
          <a:stretch/>
        </p:blipFill>
        <p:spPr bwMode="auto">
          <a:xfrm>
            <a:off x="5832943" y="3408089"/>
            <a:ext cx="2350994" cy="1137117"/>
          </a:xfrm>
          <a:prstGeom prst="rect">
            <a:avLst/>
          </a:prstGeom>
          <a:ln>
            <a:noFill/>
          </a:ln>
          <a:extLst>
            <a:ext uri="{53640926-AAD7-44D8-BBD7-CCE9431645EC}">
              <a14:shadowObscured xmlns:a14="http://schemas.microsoft.com/office/drawing/2010/main"/>
            </a:ext>
          </a:extLst>
        </p:spPr>
      </p:pic>
      <p:pic>
        <p:nvPicPr>
          <p:cNvPr id="10" name="Imagen 9"/>
          <p:cNvPicPr/>
          <p:nvPr/>
        </p:nvPicPr>
        <p:blipFill rotWithShape="1">
          <a:blip r:embed="rId4"/>
          <a:srcRect l="6619" t="10867" r="79803" b="68303"/>
          <a:stretch/>
        </p:blipFill>
        <p:spPr bwMode="auto">
          <a:xfrm>
            <a:off x="9588455" y="4964269"/>
            <a:ext cx="1855694" cy="1486741"/>
          </a:xfrm>
          <a:prstGeom prst="rect">
            <a:avLst/>
          </a:prstGeom>
          <a:ln>
            <a:noFill/>
          </a:ln>
          <a:extLst>
            <a:ext uri="{53640926-AAD7-44D8-BBD7-CCE9431645EC}">
              <a14:shadowObscured xmlns:a14="http://schemas.microsoft.com/office/drawing/2010/main"/>
            </a:ext>
          </a:extLst>
        </p:spPr>
      </p:pic>
      <p:pic>
        <p:nvPicPr>
          <p:cNvPr id="11" name="Imagen 10"/>
          <p:cNvPicPr/>
          <p:nvPr/>
        </p:nvPicPr>
        <p:blipFill rotWithShape="1">
          <a:blip r:embed="rId5"/>
          <a:srcRect l="10862" t="33809" r="70468" b="39324"/>
          <a:stretch/>
        </p:blipFill>
        <p:spPr bwMode="auto">
          <a:xfrm>
            <a:off x="9465471" y="3324850"/>
            <a:ext cx="2101663" cy="1357591"/>
          </a:xfrm>
          <a:prstGeom prst="rect">
            <a:avLst/>
          </a:prstGeom>
          <a:ln>
            <a:noFill/>
          </a:ln>
          <a:extLst>
            <a:ext uri="{53640926-AAD7-44D8-BBD7-CCE9431645EC}">
              <a14:shadowObscured xmlns:a14="http://schemas.microsoft.com/office/drawing/2010/main"/>
            </a:ext>
          </a:extLst>
        </p:spPr>
      </p:pic>
      <p:pic>
        <p:nvPicPr>
          <p:cNvPr id="12" name="Imagen 11"/>
          <p:cNvPicPr/>
          <p:nvPr/>
        </p:nvPicPr>
        <p:blipFill rotWithShape="1">
          <a:blip r:embed="rId6"/>
          <a:srcRect l="7298" t="15395" r="80652" b="71020"/>
          <a:stretch/>
        </p:blipFill>
        <p:spPr bwMode="auto">
          <a:xfrm>
            <a:off x="2517120" y="5193431"/>
            <a:ext cx="1987645" cy="1028419"/>
          </a:xfrm>
          <a:prstGeom prst="rect">
            <a:avLst/>
          </a:prstGeom>
          <a:ln>
            <a:noFill/>
          </a:ln>
          <a:extLst>
            <a:ext uri="{53640926-AAD7-44D8-BBD7-CCE9431645EC}">
              <a14:shadowObscured xmlns:a14="http://schemas.microsoft.com/office/drawing/2010/main"/>
            </a:ext>
          </a:extLst>
        </p:spPr>
      </p:pic>
      <p:pic>
        <p:nvPicPr>
          <p:cNvPr id="13" name="Imagen 12"/>
          <p:cNvPicPr/>
          <p:nvPr/>
        </p:nvPicPr>
        <p:blipFill rotWithShape="1">
          <a:blip r:embed="rId7"/>
          <a:srcRect l="4073" t="10264" r="74372" b="80982"/>
          <a:stretch/>
        </p:blipFill>
        <p:spPr bwMode="auto">
          <a:xfrm>
            <a:off x="5320833" y="5240213"/>
            <a:ext cx="3314422" cy="981637"/>
          </a:xfrm>
          <a:prstGeom prst="rect">
            <a:avLst/>
          </a:prstGeom>
          <a:ln>
            <a:noFill/>
          </a:ln>
          <a:extLst>
            <a:ext uri="{53640926-AAD7-44D8-BBD7-CCE9431645EC}">
              <a14:shadowObscured xmlns:a14="http://schemas.microsoft.com/office/drawing/2010/main"/>
            </a:ext>
          </a:extLst>
        </p:spPr>
      </p:pic>
      <p:sp>
        <p:nvSpPr>
          <p:cNvPr id="14" name="CuadroTexto 13"/>
          <p:cNvSpPr txBox="1"/>
          <p:nvPr/>
        </p:nvSpPr>
        <p:spPr>
          <a:xfrm>
            <a:off x="5320833" y="2414254"/>
            <a:ext cx="3314422" cy="646331"/>
          </a:xfrm>
          <a:prstGeom prst="rect">
            <a:avLst/>
          </a:prstGeom>
          <a:solidFill>
            <a:srgbClr val="CCECFF"/>
          </a:solidFill>
          <a:ln>
            <a:solidFill>
              <a:schemeClr val="accent5">
                <a:lumMod val="75000"/>
              </a:schemeClr>
            </a:solidFill>
          </a:ln>
        </p:spPr>
        <p:txBody>
          <a:bodyPr wrap="square" rtlCol="0">
            <a:spAutoFit/>
          </a:bodyPr>
          <a:lstStyle/>
          <a:p>
            <a:pPr algn="ctr"/>
            <a:r>
              <a:rPr lang="es-CO" dirty="0" smtClean="0"/>
              <a:t>ASOCIACIÓN NACIONAL DE PROGRAMAS DE TOPOGRAFÍA</a:t>
            </a:r>
          </a:p>
        </p:txBody>
      </p:sp>
    </p:spTree>
    <p:extLst>
      <p:ext uri="{BB962C8B-B14F-4D97-AF65-F5344CB8AC3E}">
        <p14:creationId xmlns:p14="http://schemas.microsoft.com/office/powerpoint/2010/main" val="354440294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redondeado 2"/>
          <p:cNvSpPr/>
          <p:nvPr/>
        </p:nvSpPr>
        <p:spPr>
          <a:xfrm>
            <a:off x="1909481" y="598395"/>
            <a:ext cx="8404413" cy="880782"/>
          </a:xfrm>
          <a:prstGeom prst="roundRect">
            <a:avLst/>
          </a:prstGeom>
          <a:solidFill>
            <a:schemeClr val="accent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400" b="1" dirty="0">
                <a:solidFill>
                  <a:schemeClr val="bg1"/>
                </a:solidFill>
              </a:rPr>
              <a:t>11 VINCULACIONES A REDES DE COOPERACIÓN </a:t>
            </a:r>
            <a:r>
              <a:rPr lang="es-CO" sz="2400" b="1" dirty="0" smtClean="0">
                <a:solidFill>
                  <a:schemeClr val="bg1"/>
                </a:solidFill>
              </a:rPr>
              <a:t>ACADÉMICA</a:t>
            </a:r>
            <a:endParaRPr lang="es-CO" sz="2400" b="1" dirty="0">
              <a:solidFill>
                <a:schemeClr val="bg1"/>
              </a:solidFill>
            </a:endParaRPr>
          </a:p>
        </p:txBody>
      </p:sp>
      <p:sp>
        <p:nvSpPr>
          <p:cNvPr id="4" name="Rectángulo redondeado 3"/>
          <p:cNvSpPr/>
          <p:nvPr/>
        </p:nvSpPr>
        <p:spPr>
          <a:xfrm rot="16200000">
            <a:off x="-1828802" y="2716307"/>
            <a:ext cx="5647765" cy="1411941"/>
          </a:xfrm>
          <a:prstGeom prst="roundRect">
            <a:avLst/>
          </a:prstGeom>
          <a:solidFill>
            <a:schemeClr val="accent6"/>
          </a:solidFill>
          <a:ln>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4000" b="1" dirty="0" smtClean="0"/>
              <a:t>INTERNACIONALIZACIÓN</a:t>
            </a:r>
            <a:endParaRPr lang="es-CO" sz="4000" b="1" dirty="0"/>
          </a:p>
        </p:txBody>
      </p:sp>
      <p:sp>
        <p:nvSpPr>
          <p:cNvPr id="7" name="CuadroTexto 6"/>
          <p:cNvSpPr txBox="1"/>
          <p:nvPr/>
        </p:nvSpPr>
        <p:spPr>
          <a:xfrm>
            <a:off x="2097739" y="1929557"/>
            <a:ext cx="2420471" cy="400110"/>
          </a:xfrm>
          <a:prstGeom prst="rect">
            <a:avLst/>
          </a:prstGeom>
          <a:solidFill>
            <a:srgbClr val="FFC000"/>
          </a:solidFill>
          <a:ln>
            <a:noFill/>
          </a:ln>
        </p:spPr>
        <p:txBody>
          <a:bodyPr wrap="square" rtlCol="0">
            <a:spAutoFit/>
          </a:bodyPr>
          <a:lstStyle/>
          <a:p>
            <a:pPr algn="ctr"/>
            <a:r>
              <a:rPr lang="es-CO" sz="2000" b="1" dirty="0" smtClean="0"/>
              <a:t>INTERNACIONALES</a:t>
            </a:r>
            <a:endParaRPr lang="es-CO" sz="2000" b="1" dirty="0"/>
          </a:p>
        </p:txBody>
      </p:sp>
      <p:pic>
        <p:nvPicPr>
          <p:cNvPr id="8" name="Imagen 7"/>
          <p:cNvPicPr/>
          <p:nvPr/>
        </p:nvPicPr>
        <p:blipFill rotWithShape="1">
          <a:blip r:embed="rId2"/>
          <a:srcRect t="10867" r="77427" b="81585"/>
          <a:stretch/>
        </p:blipFill>
        <p:spPr bwMode="auto">
          <a:xfrm>
            <a:off x="2504234" y="2780047"/>
            <a:ext cx="3708307" cy="1114145"/>
          </a:xfrm>
          <a:prstGeom prst="rect">
            <a:avLst/>
          </a:prstGeom>
          <a:ln>
            <a:noFill/>
          </a:ln>
          <a:extLst>
            <a:ext uri="{53640926-AAD7-44D8-BBD7-CCE9431645EC}">
              <a14:shadowObscured xmlns:a14="http://schemas.microsoft.com/office/drawing/2010/main"/>
            </a:ext>
          </a:extLst>
        </p:spPr>
      </p:pic>
      <p:pic>
        <p:nvPicPr>
          <p:cNvPr id="9" name="Imagen 8"/>
          <p:cNvPicPr/>
          <p:nvPr/>
        </p:nvPicPr>
        <p:blipFill rotWithShape="1">
          <a:blip r:embed="rId3"/>
          <a:srcRect l="62118" t="32300" r="26002" b="52908"/>
          <a:stretch/>
        </p:blipFill>
        <p:spPr bwMode="auto">
          <a:xfrm>
            <a:off x="8008284" y="2547056"/>
            <a:ext cx="2507316" cy="1580125"/>
          </a:xfrm>
          <a:prstGeom prst="rect">
            <a:avLst/>
          </a:prstGeom>
          <a:ln>
            <a:noFill/>
          </a:ln>
          <a:extLst>
            <a:ext uri="{53640926-AAD7-44D8-BBD7-CCE9431645EC}">
              <a14:shadowObscured xmlns:a14="http://schemas.microsoft.com/office/drawing/2010/main"/>
            </a:ext>
          </a:extLst>
        </p:spPr>
      </p:pic>
      <p:pic>
        <p:nvPicPr>
          <p:cNvPr id="10" name="Imagen 9"/>
          <p:cNvPicPr/>
          <p:nvPr/>
        </p:nvPicPr>
        <p:blipFill rotWithShape="1">
          <a:blip r:embed="rId4"/>
          <a:srcRect l="81466" t="38942" r="6653" b="52908"/>
          <a:stretch/>
        </p:blipFill>
        <p:spPr bwMode="auto">
          <a:xfrm>
            <a:off x="7699001" y="4524094"/>
            <a:ext cx="3367928" cy="1621212"/>
          </a:xfrm>
          <a:prstGeom prst="rect">
            <a:avLst/>
          </a:prstGeom>
          <a:ln>
            <a:noFill/>
          </a:ln>
          <a:extLst>
            <a:ext uri="{53640926-AAD7-44D8-BBD7-CCE9431645EC}">
              <a14:shadowObscured xmlns:a14="http://schemas.microsoft.com/office/drawing/2010/main"/>
            </a:ext>
          </a:extLst>
        </p:spPr>
      </p:pic>
      <p:pic>
        <p:nvPicPr>
          <p:cNvPr id="11" name="Imagen 10"/>
          <p:cNvPicPr/>
          <p:nvPr/>
        </p:nvPicPr>
        <p:blipFill rotWithShape="1">
          <a:blip r:embed="rId5"/>
          <a:srcRect l="14256" t="22338" r="67414" b="64983"/>
          <a:stretch/>
        </p:blipFill>
        <p:spPr bwMode="auto">
          <a:xfrm>
            <a:off x="3093944" y="4719078"/>
            <a:ext cx="3710268" cy="152708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6595747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CuadroTexto"/>
          <p:cNvSpPr txBox="1">
            <a:spLocks noChangeArrowheads="1"/>
          </p:cNvSpPr>
          <p:nvPr/>
        </p:nvSpPr>
        <p:spPr bwMode="auto">
          <a:xfrm>
            <a:off x="1627095" y="2352574"/>
            <a:ext cx="8942293"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s-ES" altLang="es-CO" sz="6000" b="1" dirty="0" smtClean="0">
                <a:effectLst>
                  <a:outerShdw blurRad="38100" dist="38100" dir="2700000" algn="tl">
                    <a:srgbClr val="000000">
                      <a:alpha val="43137"/>
                    </a:srgbClr>
                  </a:outerShdw>
                </a:effectLst>
                <a:latin typeface="Century Gothic" panose="020B0502020202020204" pitchFamily="34" charset="0"/>
              </a:rPr>
              <a:t>GRACIAS!!!</a:t>
            </a:r>
          </a:p>
          <a:p>
            <a:pPr algn="ctr" eaLnBrk="1" hangingPunct="1"/>
            <a:endParaRPr lang="es-ES" altLang="es-CO" sz="2800" b="1" dirty="0">
              <a:latin typeface="Century Gothic" panose="020B0502020202020204" pitchFamily="34" charset="0"/>
            </a:endParaRPr>
          </a:p>
          <a:p>
            <a:pPr algn="ctr" eaLnBrk="1" hangingPunct="1"/>
            <a:r>
              <a:rPr lang="es-ES" altLang="es-CO" sz="2800" b="1" dirty="0" smtClean="0">
                <a:latin typeface="Century Gothic" panose="020B0502020202020204" pitchFamily="34" charset="0"/>
              </a:rPr>
              <a:t>UNIDADES TECNOLÓGICAS DE </a:t>
            </a:r>
            <a:r>
              <a:rPr lang="es-ES" altLang="es-CO" sz="2800" b="1" dirty="0">
                <a:latin typeface="Century Gothic" panose="020B0502020202020204" pitchFamily="34" charset="0"/>
              </a:rPr>
              <a:t>SANTANDER</a:t>
            </a:r>
          </a:p>
          <a:p>
            <a:pPr algn="ctr" eaLnBrk="1" hangingPunct="1"/>
            <a:r>
              <a:rPr lang="es-ES" altLang="es-CO" sz="2800" i="1" dirty="0">
                <a:latin typeface="Century Gothic" panose="020B0502020202020204" pitchFamily="34" charset="0"/>
              </a:rPr>
              <a:t>«Un buen presente, un mejor futuro»</a:t>
            </a:r>
            <a:endParaRPr lang="es-CO" altLang="es-CO" sz="2800" i="1" dirty="0">
              <a:latin typeface="Century Gothic" panose="020B0502020202020204" pitchFamily="34" charset="0"/>
            </a:endParaRPr>
          </a:p>
        </p:txBody>
      </p:sp>
    </p:spTree>
    <p:extLst>
      <p:ext uri="{BB962C8B-B14F-4D97-AF65-F5344CB8AC3E}">
        <p14:creationId xmlns:p14="http://schemas.microsoft.com/office/powerpoint/2010/main" val="35688466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71598" y="2581835"/>
            <a:ext cx="9386047" cy="2308324"/>
          </a:xfrm>
          <a:prstGeom prst="rect">
            <a:avLst/>
          </a:prstGeom>
          <a:noFill/>
        </p:spPr>
        <p:txBody>
          <a:bodyPr wrap="square" rtlCol="0">
            <a:spAutoFit/>
          </a:bodyPr>
          <a:lstStyle/>
          <a:p>
            <a:pPr algn="ctr"/>
            <a:r>
              <a:rPr lang="es-CO" sz="3600" b="1" dirty="0" smtClean="0"/>
              <a:t>POLÍTICA No. 1</a:t>
            </a:r>
            <a:r>
              <a:rPr lang="es-CO" sz="3600" b="1" dirty="0"/>
              <a:t>. Fortalecimiento de la investigación, el desarrollo tecnológico y la innovación como componentes esenciales de la cultura de la calidad educativa de las UTS</a:t>
            </a:r>
          </a:p>
        </p:txBody>
      </p:sp>
    </p:spTree>
    <p:extLst>
      <p:ext uri="{BB962C8B-B14F-4D97-AF65-F5344CB8AC3E}">
        <p14:creationId xmlns:p14="http://schemas.microsoft.com/office/powerpoint/2010/main" val="25719083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Imagen 10243"/>
          <p:cNvPicPr>
            <a:picLocks noChangeAspect="1" noChangeArrowheads="1"/>
          </p:cNvPicPr>
          <p:nvPr/>
        </p:nvPicPr>
        <p:blipFill>
          <a:blip r:embed="rId2">
            <a:extLst>
              <a:ext uri="{28A0092B-C50C-407E-A947-70E740481C1C}">
                <a14:useLocalDpi xmlns:a14="http://schemas.microsoft.com/office/drawing/2010/main" val="0"/>
              </a:ext>
            </a:extLst>
          </a:blip>
          <a:srcRect l="5602" t="15094" r="34657" b="27853"/>
          <a:stretch>
            <a:fillRect/>
          </a:stretch>
        </p:blipFill>
        <p:spPr bwMode="auto">
          <a:xfrm>
            <a:off x="387724" y="2599951"/>
            <a:ext cx="6698842" cy="3612590"/>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redondeado 2"/>
          <p:cNvSpPr/>
          <p:nvPr/>
        </p:nvSpPr>
        <p:spPr>
          <a:xfrm>
            <a:off x="7301752" y="900954"/>
            <a:ext cx="4679577" cy="5737504"/>
          </a:xfrm>
          <a:prstGeom prst="round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200"/>
              </a:spcAft>
            </a:pPr>
            <a:r>
              <a:rPr lang="es-ES" sz="1600" dirty="0">
                <a:solidFill>
                  <a:schemeClr val="accent3">
                    <a:lumMod val="75000"/>
                  </a:schemeClr>
                </a:solidFill>
              </a:rPr>
              <a:t>Según el Reporte Ranking </a:t>
            </a:r>
            <a:r>
              <a:rPr lang="es-ES" sz="1600" dirty="0" err="1">
                <a:solidFill>
                  <a:schemeClr val="accent3">
                    <a:lumMod val="75000"/>
                  </a:schemeClr>
                </a:solidFill>
              </a:rPr>
              <a:t>ASC</a:t>
            </a:r>
            <a:r>
              <a:rPr lang="es-ES" sz="1600" dirty="0">
                <a:solidFill>
                  <a:schemeClr val="accent3">
                    <a:lumMod val="75000"/>
                  </a:schemeClr>
                </a:solidFill>
              </a:rPr>
              <a:t>-Sapiens versión 2018, las Unidades Tecnológicas de Santander son la mejor Institución Técnica y Tecnológica (ITT) pública de las 84 Instituciones de Educación Superior (</a:t>
            </a:r>
            <a:r>
              <a:rPr lang="es-ES" sz="1600" dirty="0" err="1">
                <a:solidFill>
                  <a:schemeClr val="accent3">
                    <a:lumMod val="75000"/>
                  </a:schemeClr>
                </a:solidFill>
              </a:rPr>
              <a:t>IES</a:t>
            </a:r>
            <a:r>
              <a:rPr lang="es-ES" sz="1600" dirty="0">
                <a:solidFill>
                  <a:schemeClr val="accent3">
                    <a:lumMod val="75000"/>
                  </a:schemeClr>
                </a:solidFill>
              </a:rPr>
              <a:t>) activas en el país y de las que sólo clasificó el 33,33%, la Institución avanzó en el conteo 73 puestos y por primera vez en la historia se incluyó entre las 100 primeras </a:t>
            </a:r>
            <a:r>
              <a:rPr lang="es-ES" sz="1600" dirty="0" err="1">
                <a:solidFill>
                  <a:schemeClr val="accent3">
                    <a:lumMod val="75000"/>
                  </a:schemeClr>
                </a:solidFill>
              </a:rPr>
              <a:t>IES</a:t>
            </a:r>
            <a:r>
              <a:rPr lang="es-ES" sz="1600" dirty="0">
                <a:solidFill>
                  <a:schemeClr val="accent3">
                    <a:lumMod val="75000"/>
                  </a:schemeClr>
                </a:solidFill>
              </a:rPr>
              <a:t> del país</a:t>
            </a:r>
            <a:r>
              <a:rPr lang="es-ES" sz="1600" dirty="0" smtClean="0">
                <a:solidFill>
                  <a:schemeClr val="accent3">
                    <a:lumMod val="75000"/>
                  </a:schemeClr>
                </a:solidFill>
              </a:rPr>
              <a:t>.</a:t>
            </a:r>
          </a:p>
          <a:p>
            <a:pPr algn="just">
              <a:lnSpc>
                <a:spcPct val="115000"/>
              </a:lnSpc>
              <a:spcAft>
                <a:spcPts val="200"/>
              </a:spcAft>
            </a:pPr>
            <a:r>
              <a:rPr lang="es-CO" sz="1600" dirty="0">
                <a:solidFill>
                  <a:schemeClr val="accent3">
                    <a:lumMod val="75000"/>
                  </a:schemeClr>
                </a:solidFill>
              </a:rPr>
              <a:t>El Ranking </a:t>
            </a:r>
            <a:r>
              <a:rPr lang="es-CO" sz="1600" dirty="0" err="1">
                <a:solidFill>
                  <a:schemeClr val="accent3">
                    <a:lumMod val="75000"/>
                  </a:schemeClr>
                </a:solidFill>
              </a:rPr>
              <a:t>ASC</a:t>
            </a:r>
            <a:r>
              <a:rPr lang="es-CO" sz="1600" dirty="0">
                <a:solidFill>
                  <a:schemeClr val="accent3">
                    <a:lumMod val="75000"/>
                  </a:schemeClr>
                </a:solidFill>
              </a:rPr>
              <a:t>-Sapiens es la clasificación de las mejores Instituciones de Educación Superior colombianas según diferentes variables que evidencian las dinámicas sociales de construcción colectiva de conocimiento de las </a:t>
            </a:r>
            <a:r>
              <a:rPr lang="es-CO" sz="1600" dirty="0" err="1">
                <a:solidFill>
                  <a:schemeClr val="accent3">
                    <a:lumMod val="75000"/>
                  </a:schemeClr>
                </a:solidFill>
              </a:rPr>
              <a:t>IES</a:t>
            </a:r>
            <a:r>
              <a:rPr lang="es-CO" sz="1600" dirty="0">
                <a:solidFill>
                  <a:schemeClr val="accent3">
                    <a:lumMod val="75000"/>
                  </a:schemeClr>
                </a:solidFill>
              </a:rPr>
              <a:t> con la sociedad, tales como: participación de la ciudadanía en ciencia, tecnología e innovación (</a:t>
            </a:r>
            <a:r>
              <a:rPr lang="es-CO" sz="1600" dirty="0" err="1">
                <a:solidFill>
                  <a:schemeClr val="accent3">
                    <a:lumMod val="75000"/>
                  </a:schemeClr>
                </a:solidFill>
              </a:rPr>
              <a:t>CTI</a:t>
            </a:r>
            <a:r>
              <a:rPr lang="es-CO" sz="1600" dirty="0">
                <a:solidFill>
                  <a:schemeClr val="accent3">
                    <a:lumMod val="75000"/>
                  </a:schemeClr>
                </a:solidFill>
              </a:rPr>
              <a:t>); estrategias pedagógicas para el fomento de la </a:t>
            </a:r>
            <a:r>
              <a:rPr lang="es-CO" sz="1600" dirty="0" err="1">
                <a:solidFill>
                  <a:schemeClr val="accent3">
                    <a:lumMod val="75000"/>
                  </a:schemeClr>
                </a:solidFill>
              </a:rPr>
              <a:t>CTI</a:t>
            </a:r>
            <a:r>
              <a:rPr lang="es-CO" sz="1600" dirty="0">
                <a:solidFill>
                  <a:schemeClr val="accent3">
                    <a:lumMod val="75000"/>
                  </a:schemeClr>
                </a:solidFill>
              </a:rPr>
              <a:t>; comunicación social del conocimiento; y circulación de conocimiento especializado. </a:t>
            </a:r>
          </a:p>
        </p:txBody>
      </p:sp>
      <p:sp>
        <p:nvSpPr>
          <p:cNvPr id="2" name="CuadroTexto 1"/>
          <p:cNvSpPr txBox="1"/>
          <p:nvPr/>
        </p:nvSpPr>
        <p:spPr>
          <a:xfrm>
            <a:off x="578224" y="1062318"/>
            <a:ext cx="6118412" cy="830997"/>
          </a:xfrm>
          <a:prstGeom prst="rect">
            <a:avLst/>
          </a:prstGeom>
          <a:solidFill>
            <a:schemeClr val="accent4">
              <a:lumMod val="75000"/>
            </a:schemeClr>
          </a:solidFill>
        </p:spPr>
        <p:txBody>
          <a:bodyPr wrap="square" rtlCol="0">
            <a:spAutoFit/>
          </a:bodyPr>
          <a:lstStyle/>
          <a:p>
            <a:pPr algn="ctr"/>
            <a:r>
              <a:rPr lang="es-CO" sz="2400" b="1" dirty="0" smtClean="0">
                <a:solidFill>
                  <a:schemeClr val="bg1"/>
                </a:solidFill>
              </a:rPr>
              <a:t>GESTIÓN DE LA ACTIVIDAD INVESTIGATIVA INSTITUCIONAL</a:t>
            </a:r>
            <a:endParaRPr lang="es-CO" sz="2400" b="1" dirty="0">
              <a:solidFill>
                <a:schemeClr val="bg1"/>
              </a:solidFill>
            </a:endParaRPr>
          </a:p>
        </p:txBody>
      </p:sp>
    </p:spTree>
    <p:extLst>
      <p:ext uri="{BB962C8B-B14F-4D97-AF65-F5344CB8AC3E}">
        <p14:creationId xmlns:p14="http://schemas.microsoft.com/office/powerpoint/2010/main" val="184723011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a 2"/>
          <p:cNvGraphicFramePr/>
          <p:nvPr>
            <p:extLst>
              <p:ext uri="{D42A27DB-BD31-4B8C-83A1-F6EECF244321}">
                <p14:modId xmlns:p14="http://schemas.microsoft.com/office/powerpoint/2010/main" val="523487265"/>
              </p:ext>
            </p:extLst>
          </p:nvPr>
        </p:nvGraphicFramePr>
        <p:xfrm>
          <a:off x="270437" y="316128"/>
          <a:ext cx="10877177" cy="64140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ángulo 3"/>
          <p:cNvSpPr/>
          <p:nvPr/>
        </p:nvSpPr>
        <p:spPr>
          <a:xfrm>
            <a:off x="766480" y="1008466"/>
            <a:ext cx="1465729" cy="502932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p:cNvSpPr txBox="1"/>
          <p:nvPr/>
        </p:nvSpPr>
        <p:spPr>
          <a:xfrm rot="16200000">
            <a:off x="-1257302" y="2984520"/>
            <a:ext cx="5513294" cy="1077218"/>
          </a:xfrm>
          <a:prstGeom prst="rect">
            <a:avLst/>
          </a:prstGeom>
          <a:noFill/>
        </p:spPr>
        <p:txBody>
          <a:bodyPr wrap="square" rtlCol="0">
            <a:spAutoFit/>
          </a:bodyPr>
          <a:lstStyle/>
          <a:p>
            <a:pPr algn="ctr"/>
            <a:r>
              <a:rPr lang="es-CO" sz="3200" b="1" dirty="0">
                <a:solidFill>
                  <a:schemeClr val="bg1"/>
                </a:solidFill>
              </a:rPr>
              <a:t>INVESTIGACIÓN Y PRODUCCIÓN </a:t>
            </a:r>
            <a:r>
              <a:rPr lang="es-CO" sz="3200" b="1" dirty="0" smtClean="0">
                <a:solidFill>
                  <a:schemeClr val="bg1"/>
                </a:solidFill>
              </a:rPr>
              <a:t>CIENTÍFICA</a:t>
            </a:r>
            <a:endParaRPr lang="es-CO" sz="3200" b="1" dirty="0">
              <a:solidFill>
                <a:schemeClr val="bg1"/>
              </a:solidFill>
            </a:endParaRPr>
          </a:p>
        </p:txBody>
      </p:sp>
      <p:sp>
        <p:nvSpPr>
          <p:cNvPr id="6" name="Rectángulo 5"/>
          <p:cNvSpPr/>
          <p:nvPr/>
        </p:nvSpPr>
        <p:spPr>
          <a:xfrm>
            <a:off x="9188822" y="1701021"/>
            <a:ext cx="1743639" cy="3644212"/>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000" b="1" dirty="0" smtClean="0"/>
              <a:t>44% INCREMENTO DE LA PRODUCCIÓN CIENTÍFICA</a:t>
            </a:r>
            <a:endParaRPr lang="es-CO" sz="2000" b="1" dirty="0"/>
          </a:p>
        </p:txBody>
      </p:sp>
    </p:spTree>
    <p:extLst>
      <p:ext uri="{BB962C8B-B14F-4D97-AF65-F5344CB8AC3E}">
        <p14:creationId xmlns:p14="http://schemas.microsoft.com/office/powerpoint/2010/main" val="29577107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p:cNvGraphicFramePr/>
          <p:nvPr>
            <p:extLst>
              <p:ext uri="{D42A27DB-BD31-4B8C-83A1-F6EECF244321}">
                <p14:modId xmlns:p14="http://schemas.microsoft.com/office/powerpoint/2010/main" val="3899521204"/>
              </p:ext>
            </p:extLst>
          </p:nvPr>
        </p:nvGraphicFramePr>
        <p:xfrm>
          <a:off x="539376" y="2501154"/>
          <a:ext cx="4772212" cy="41347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uadroTexto 2"/>
          <p:cNvSpPr txBox="1"/>
          <p:nvPr/>
        </p:nvSpPr>
        <p:spPr>
          <a:xfrm>
            <a:off x="2232212" y="484094"/>
            <a:ext cx="7758953" cy="830997"/>
          </a:xfrm>
          <a:prstGeom prst="rect">
            <a:avLst/>
          </a:prstGeom>
          <a:solidFill>
            <a:schemeClr val="accent1"/>
          </a:solidFill>
          <a:ln>
            <a:noFill/>
          </a:ln>
        </p:spPr>
        <p:txBody>
          <a:bodyPr wrap="square" rtlCol="0">
            <a:spAutoFit/>
          </a:bodyPr>
          <a:lstStyle/>
          <a:p>
            <a:pPr algn="ctr"/>
            <a:r>
              <a:rPr lang="es-CO" sz="2400" b="1" dirty="0" smtClean="0">
                <a:solidFill>
                  <a:schemeClr val="bg1"/>
                </a:solidFill>
              </a:rPr>
              <a:t>DE LOS 19 GRUPOS DE INVESTIGACIÓN RECONOCIDOS INSTITUCIONALMENTE</a:t>
            </a:r>
            <a:endParaRPr lang="es-CO" sz="2400" b="1" dirty="0">
              <a:solidFill>
                <a:schemeClr val="bg1"/>
              </a:solidFill>
            </a:endParaRPr>
          </a:p>
        </p:txBody>
      </p:sp>
      <p:sp>
        <p:nvSpPr>
          <p:cNvPr id="5" name="Hexágono 4"/>
          <p:cNvSpPr/>
          <p:nvPr/>
        </p:nvSpPr>
        <p:spPr>
          <a:xfrm>
            <a:off x="6662270" y="1532964"/>
            <a:ext cx="4772212" cy="645459"/>
          </a:xfrm>
          <a:prstGeom prst="hexagon">
            <a:avLst/>
          </a:prstGeom>
          <a:solidFill>
            <a:schemeClr val="accent1">
              <a:lumMod val="60000"/>
              <a:lumOff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000" b="1" dirty="0" smtClean="0"/>
              <a:t>3 ESTÁN RECONOCIDOS POR COLCIENCIAS</a:t>
            </a:r>
            <a:endParaRPr lang="es-CO" sz="2000" b="1" dirty="0"/>
          </a:p>
        </p:txBody>
      </p:sp>
      <p:sp>
        <p:nvSpPr>
          <p:cNvPr id="7" name="Hexágono 6"/>
          <p:cNvSpPr/>
          <p:nvPr/>
        </p:nvSpPr>
        <p:spPr>
          <a:xfrm>
            <a:off x="539376" y="1532964"/>
            <a:ext cx="4772212" cy="645459"/>
          </a:xfrm>
          <a:prstGeom prst="hexagon">
            <a:avLst/>
          </a:prstGeom>
          <a:solidFill>
            <a:schemeClr val="accent1">
              <a:lumMod val="60000"/>
              <a:lumOff val="4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000" b="1" dirty="0" smtClean="0"/>
              <a:t>4 ESTÁN CATEGORIZADOS POR COLCIENCIAS – CATEGORÍA “C”</a:t>
            </a:r>
            <a:endParaRPr lang="es-CO" sz="2000" b="1" dirty="0"/>
          </a:p>
        </p:txBody>
      </p:sp>
      <p:graphicFrame>
        <p:nvGraphicFramePr>
          <p:cNvPr id="8" name="Diagrama 7"/>
          <p:cNvGraphicFramePr/>
          <p:nvPr>
            <p:extLst>
              <p:ext uri="{D42A27DB-BD31-4B8C-83A1-F6EECF244321}">
                <p14:modId xmlns:p14="http://schemas.microsoft.com/office/powerpoint/2010/main" val="3003122052"/>
              </p:ext>
            </p:extLst>
          </p:nvPr>
        </p:nvGraphicFramePr>
        <p:xfrm>
          <a:off x="6662270" y="2501153"/>
          <a:ext cx="4772212" cy="413472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596463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745085" y="2839413"/>
            <a:ext cx="9386047" cy="1754326"/>
          </a:xfrm>
          <a:prstGeom prst="rect">
            <a:avLst/>
          </a:prstGeom>
          <a:noFill/>
        </p:spPr>
        <p:txBody>
          <a:bodyPr wrap="square" rtlCol="0">
            <a:spAutoFit/>
          </a:bodyPr>
          <a:lstStyle/>
          <a:p>
            <a:pPr algn="ctr"/>
            <a:r>
              <a:rPr lang="es-CO" sz="3600" b="1" dirty="0" smtClean="0"/>
              <a:t>POLÍTICA No. 2</a:t>
            </a:r>
            <a:r>
              <a:rPr lang="es-CO" sz="3600" b="1" dirty="0"/>
              <a:t>. </a:t>
            </a:r>
            <a:r>
              <a:rPr lang="es-CO" sz="3600" b="1" dirty="0" smtClean="0"/>
              <a:t>Gestión </a:t>
            </a:r>
            <a:r>
              <a:rPr lang="es-CO" sz="3600" b="1" dirty="0"/>
              <a:t>del conocimiento para la construcción de comunidad académica y científica </a:t>
            </a:r>
          </a:p>
        </p:txBody>
      </p:sp>
    </p:spTree>
    <p:extLst>
      <p:ext uri="{BB962C8B-B14F-4D97-AF65-F5344CB8AC3E}">
        <p14:creationId xmlns:p14="http://schemas.microsoft.com/office/powerpoint/2010/main" val="3725469412"/>
      </p:ext>
    </p:extLst>
  </p:cSld>
  <p:clrMapOvr>
    <a:masterClrMapping/>
  </p:clrMapOvr>
  <p:timing>
    <p:tnLst>
      <p:par>
        <p:cTn id="1" dur="indefinite" restart="never" nodeType="tmRoot"/>
      </p:par>
    </p:tnLst>
  </p:timing>
</p:sld>
</file>

<file path=ppt/theme/theme1.xml><?xml version="1.0" encoding="utf-8"?>
<a:theme xmlns:a="http://schemas.openxmlformats.org/drawingml/2006/main" name="1_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1281</TotalTime>
  <Words>1866</Words>
  <Application>Microsoft Office PowerPoint</Application>
  <PresentationFormat>Panorámica</PresentationFormat>
  <Paragraphs>328</Paragraphs>
  <Slides>43</Slides>
  <Notes>0</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43</vt:i4>
      </vt:variant>
    </vt:vector>
  </HeadingPairs>
  <TitlesOfParts>
    <vt:vector size="51" baseType="lpstr">
      <vt:lpstr>Arial</vt:lpstr>
      <vt:lpstr>Calibri</vt:lpstr>
      <vt:lpstr>Calibri Light</vt:lpstr>
      <vt:lpstr>Century Gothic</vt:lpstr>
      <vt:lpstr>Perpetua</vt:lpstr>
      <vt:lpstr>Times New Roman</vt:lpstr>
      <vt:lpstr>Wingdings</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UTS</dc:creator>
  <cp:lastModifiedBy>UTS</cp:lastModifiedBy>
  <cp:revision>109</cp:revision>
  <dcterms:created xsi:type="dcterms:W3CDTF">2019-02-14T14:59:07Z</dcterms:created>
  <dcterms:modified xsi:type="dcterms:W3CDTF">2019-05-14T15:11:47Z</dcterms:modified>
</cp:coreProperties>
</file>